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7"/>
  </p:notesMasterIdLst>
  <p:handoutMasterIdLst>
    <p:handoutMasterId r:id="rId18"/>
  </p:handoutMasterIdLst>
  <p:sldIdLst>
    <p:sldId id="292" r:id="rId2"/>
    <p:sldId id="257" r:id="rId3"/>
    <p:sldId id="293" r:id="rId4"/>
    <p:sldId id="261" r:id="rId5"/>
    <p:sldId id="259" r:id="rId6"/>
    <p:sldId id="258" r:id="rId7"/>
    <p:sldId id="262" r:id="rId8"/>
    <p:sldId id="297" r:id="rId9"/>
    <p:sldId id="272" r:id="rId10"/>
    <p:sldId id="295" r:id="rId11"/>
    <p:sldId id="299" r:id="rId12"/>
    <p:sldId id="301" r:id="rId13"/>
    <p:sldId id="298" r:id="rId14"/>
    <p:sldId id="300" r:id="rId15"/>
    <p:sldId id="296" r:id="rId16"/>
  </p:sldIdLst>
  <p:sldSz cx="12192000" cy="6858000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85846" autoAdjust="0"/>
  </p:normalViewPr>
  <p:slideViewPr>
    <p:cSldViewPr snapToGrid="0">
      <p:cViewPr varScale="1">
        <p:scale>
          <a:sx n="100" d="100"/>
          <a:sy n="100" d="100"/>
        </p:scale>
        <p:origin x="9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41AA4-8969-4BFD-A054-9424A5A2E1F6}" type="datetimeFigureOut">
              <a:rPr lang="pl-PL" smtClean="0"/>
              <a:t>2023-06-09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48600-CF5F-4374-91EF-3D937F8FB3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6969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9B4D2-A7B4-40D2-AC24-1B6F78E3F23E}" type="datetimeFigureOut">
              <a:rPr lang="pl-PL" smtClean="0"/>
              <a:t>2023-06-09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0594F-95F1-45DC-89D0-02DA208729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922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0594F-95F1-45DC-89D0-02DA208729CD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3756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0594F-95F1-45DC-89D0-02DA208729CD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837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DAB48F8-D6EF-40C8-B1F3-9095392B2715}" type="datetimeFigureOut">
              <a:rPr lang="pl-PL" smtClean="0"/>
              <a:t>2023-06-09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BE1E94A-6FD8-48D8-842E-41BFEC08C72A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46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t>2023-06-09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82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t>2023-06-09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884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t>2023-06-09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2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t>2023-06-09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2448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t>2023-06-09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175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t>2023-06-09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891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t>2023-06-09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27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t>2023-06-09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82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t>2023-06-09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0591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t>2023-06-09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548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t>2023-06-09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705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t>2023-06-09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927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t>2023-06-09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06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t>2023-06-09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991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t>2023-06-09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6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48F8-D6EF-40C8-B1F3-9095392B2715}" type="datetimeFigureOut">
              <a:rPr lang="pl-PL" smtClean="0"/>
              <a:t>2023-06-09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E94A-6FD8-48D8-842E-41BFEC08C7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455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AB48F8-D6EF-40C8-B1F3-9095392B2715}" type="datetimeFigureOut">
              <a:rPr lang="pl-PL" smtClean="0"/>
              <a:t>2023-06-09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E1E94A-6FD8-48D8-842E-41BFEC08C7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691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64884" y="798655"/>
            <a:ext cx="9548445" cy="1658815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latin typeface="Comic Sans MS" panose="030F0702030302020204" pitchFamily="66" charset="0"/>
              </a:rPr>
              <a:t/>
            </a:r>
            <a:br>
              <a:rPr lang="pl-PL" dirty="0" smtClean="0">
                <a:latin typeface="Comic Sans MS" panose="030F0702030302020204" pitchFamily="66" charset="0"/>
              </a:rPr>
            </a:br>
            <a:r>
              <a:rPr lang="pl-PL" sz="4000" dirty="0" smtClean="0">
                <a:latin typeface="Comic Sans MS" panose="030F0702030302020204" pitchFamily="66" charset="0"/>
              </a:rPr>
              <a:t>Gala </a:t>
            </a:r>
            <a:r>
              <a:rPr lang="pl-PL" sz="4000" dirty="0">
                <a:latin typeface="Comic Sans MS" panose="030F0702030302020204" pitchFamily="66" charset="0"/>
              </a:rPr>
              <a:t>wręczenia </a:t>
            </a:r>
            <a:r>
              <a:rPr lang="pl-PL" sz="4000" dirty="0" smtClean="0">
                <a:latin typeface="Comic Sans MS" panose="030F0702030302020204" pitchFamily="66" charset="0"/>
              </a:rPr>
              <a:t>listów gratulacyjnych </a:t>
            </a:r>
            <a:r>
              <a:rPr lang="pl-PL" sz="4000" dirty="0">
                <a:latin typeface="Comic Sans MS" panose="030F0702030302020204" pitchFamily="66" charset="0"/>
              </a:rPr>
              <a:t>laureatom  miejskich konkursów </a:t>
            </a:r>
            <a:r>
              <a:rPr lang="pl-PL" sz="4000" dirty="0" smtClean="0">
                <a:latin typeface="Comic Sans MS" panose="030F0702030302020204" pitchFamily="66" charset="0"/>
              </a:rPr>
              <a:t>przedmiotowych  </a:t>
            </a:r>
            <a:r>
              <a:rPr lang="pl-PL" i="1" dirty="0">
                <a:latin typeface="Comic Sans MS" panose="030F0702030302020204" pitchFamily="66" charset="0"/>
              </a:rPr>
              <a:t/>
            </a:r>
            <a:br>
              <a:rPr lang="pl-PL" i="1" dirty="0">
                <a:latin typeface="Comic Sans MS" panose="030F0702030302020204" pitchFamily="66" charset="0"/>
              </a:rPr>
            </a:b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4884127" y="5342516"/>
            <a:ext cx="283112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A53010"/>
              </a:buClr>
            </a:pPr>
            <a:r>
              <a:rPr lang="pl-PL" sz="33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13.06.2023</a:t>
            </a:r>
            <a:endParaRPr lang="pl-PL" sz="3300" b="1" dirty="0">
              <a:solidFill>
                <a:prstClr val="black">
                  <a:lumMod val="75000"/>
                  <a:lumOff val="25000"/>
                </a:prst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Obraz 7" descr="http://www.kedzierzynkozle.pl/portal/index.php?t=210&amp;id=32409&amp;mode=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554" y="312859"/>
            <a:ext cx="1122021" cy="138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Młodzi naukowcy i technicy chcą ratować świat! | Części elektroniczne.  Dystrybutor i sklep online - Transfer Multisort Elektroni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93"/>
          <a:stretch/>
        </p:blipFill>
        <p:spPr bwMode="auto">
          <a:xfrm>
            <a:off x="3418709" y="2934839"/>
            <a:ext cx="5972941" cy="214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86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64884" y="798655"/>
            <a:ext cx="9548445" cy="1658815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latin typeface="Comic Sans MS" panose="030F0702030302020204" pitchFamily="66" charset="0"/>
              </a:rPr>
              <a:t/>
            </a:r>
            <a:br>
              <a:rPr lang="pl-PL" dirty="0" smtClean="0">
                <a:latin typeface="Comic Sans MS" panose="030F0702030302020204" pitchFamily="66" charset="0"/>
              </a:rPr>
            </a:br>
            <a:r>
              <a:rPr lang="pl-PL" sz="4000" dirty="0" smtClean="0">
                <a:latin typeface="Comic Sans MS" panose="030F0702030302020204" pitchFamily="66" charset="0"/>
              </a:rPr>
              <a:t>Gala </a:t>
            </a:r>
            <a:r>
              <a:rPr lang="pl-PL" sz="4000" dirty="0">
                <a:latin typeface="Comic Sans MS" panose="030F0702030302020204" pitchFamily="66" charset="0"/>
              </a:rPr>
              <a:t>wręczenia </a:t>
            </a:r>
            <a:r>
              <a:rPr lang="pl-PL" sz="4000" dirty="0" smtClean="0">
                <a:latin typeface="Comic Sans MS" panose="030F0702030302020204" pitchFamily="66" charset="0"/>
              </a:rPr>
              <a:t>listów gratulacyjnych </a:t>
            </a:r>
            <a:r>
              <a:rPr lang="pl-PL" sz="4000" dirty="0">
                <a:latin typeface="Comic Sans MS" panose="030F0702030302020204" pitchFamily="66" charset="0"/>
              </a:rPr>
              <a:t>laureatom  miejskich konkursów </a:t>
            </a:r>
            <a:r>
              <a:rPr lang="pl-PL" sz="4000" dirty="0" smtClean="0">
                <a:latin typeface="Comic Sans MS" panose="030F0702030302020204" pitchFamily="66" charset="0"/>
              </a:rPr>
              <a:t>przedmiotowych  </a:t>
            </a:r>
            <a:r>
              <a:rPr lang="pl-PL" i="1" dirty="0">
                <a:latin typeface="Comic Sans MS" panose="030F0702030302020204" pitchFamily="66" charset="0"/>
              </a:rPr>
              <a:t/>
            </a:r>
            <a:br>
              <a:rPr lang="pl-PL" i="1" dirty="0">
                <a:latin typeface="Comic Sans MS" panose="030F0702030302020204" pitchFamily="66" charset="0"/>
              </a:rPr>
            </a:b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4884127" y="5342516"/>
            <a:ext cx="283112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A53010"/>
              </a:buClr>
            </a:pPr>
            <a:r>
              <a:rPr lang="pl-PL" sz="33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13.06.2023</a:t>
            </a:r>
            <a:endParaRPr lang="pl-PL" sz="3300" b="1" dirty="0">
              <a:solidFill>
                <a:prstClr val="black">
                  <a:lumMod val="75000"/>
                  <a:lumOff val="25000"/>
                </a:prst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Obraz 7" descr="http://www.kedzierzynkozle.pl/portal/index.php?t=210&amp;id=32409&amp;mode=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554" y="312859"/>
            <a:ext cx="1122021" cy="138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Młodzi naukowcy i technicy chcą ratować świat! | Części elektroniczne.  Dystrybutor i sklep online - Transfer Multisort Elektroni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93"/>
          <a:stretch/>
        </p:blipFill>
        <p:spPr bwMode="auto">
          <a:xfrm>
            <a:off x="3418709" y="2934839"/>
            <a:ext cx="5680775" cy="203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93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32348" y="871760"/>
            <a:ext cx="9957913" cy="128089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latin typeface="Comic Sans MS" panose="030F0702030302020204" pitchFamily="66" charset="0"/>
              </a:rPr>
              <a:t>KONKURS JĘZYKA POLSKIEGO</a:t>
            </a:r>
            <a:endParaRPr lang="pl-PL" sz="2800" b="1" dirty="0">
              <a:latin typeface="Comic Sans MS" panose="030F0702030302020204" pitchFamily="66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341414" y="2545737"/>
            <a:ext cx="5163197" cy="33540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endParaRPr lang="pl-PL" sz="2400" b="1" dirty="0" smtClean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295500"/>
              </p:ext>
            </p:extLst>
          </p:nvPr>
        </p:nvGraphicFramePr>
        <p:xfrm>
          <a:off x="1979322" y="2730479"/>
          <a:ext cx="8630871" cy="2950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6099"/>
                <a:gridCol w="1686910"/>
                <a:gridCol w="4177862"/>
              </a:tblGrid>
              <a:tr h="895590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Comic Sans MS" panose="030F0702030302020204" pitchFamily="66" charset="0"/>
                        </a:rPr>
                        <a:t>Uczeń</a:t>
                      </a:r>
                      <a:endParaRPr lang="pl-PL" sz="1600" dirty="0">
                        <a:latin typeface="Comic Sans MS" panose="030F0702030302020204" pitchFamily="66" charset="0"/>
                      </a:endParaRP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Szkoła</a:t>
                      </a:r>
                      <a:endParaRPr lang="pl-PL" sz="1800" b="1" kern="1200" dirty="0">
                        <a:solidFill>
                          <a:schemeClr val="lt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Nauczyciel przygotowujący</a:t>
                      </a:r>
                      <a:endParaRPr lang="pl-PL" sz="1800" b="1" kern="1200" dirty="0">
                        <a:solidFill>
                          <a:schemeClr val="lt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76541" marR="76541" anchor="ctr"/>
                </a:tc>
              </a:tr>
              <a:tr h="583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Natalia Seifert</a:t>
                      </a:r>
                      <a:endParaRPr lang="pl-PL" sz="20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PSP 1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Barbara Niedźwiecka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8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Karolina </a:t>
                      </a:r>
                      <a:r>
                        <a:rPr lang="pl-PL" sz="2000" b="1" dirty="0" err="1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Niewienda</a:t>
                      </a:r>
                      <a:endParaRPr lang="pl-PL" sz="20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PZPSz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Barbara </a:t>
                      </a:r>
                      <a:r>
                        <a:rPr lang="pl-PL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Matla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0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Łucja Nowak</a:t>
                      </a:r>
                      <a:endParaRPr lang="pl-PL" sz="20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PSP 16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Anetta </a:t>
                      </a:r>
                      <a:r>
                        <a:rPr lang="pl-PL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Masalska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2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Patrycja Klima</a:t>
                      </a:r>
                      <a:endParaRPr lang="pl-PL" sz="20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PSP</a:t>
                      </a:r>
                      <a:r>
                        <a:rPr lang="pl-PL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Katarzyna Pisula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32348" y="871760"/>
            <a:ext cx="9957913" cy="128089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latin typeface="Comic Sans MS" panose="030F0702030302020204" pitchFamily="66" charset="0"/>
              </a:rPr>
              <a:t>KONKURS JĘZYKA ANGIELSKIEGO</a:t>
            </a:r>
            <a:endParaRPr lang="pl-PL" sz="2800" b="1" dirty="0">
              <a:latin typeface="Comic Sans MS" panose="030F0702030302020204" pitchFamily="66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341414" y="2545737"/>
            <a:ext cx="5163197" cy="33540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endParaRPr lang="pl-PL" sz="2400" b="1" dirty="0" smtClean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333994"/>
              </p:ext>
            </p:extLst>
          </p:nvPr>
        </p:nvGraphicFramePr>
        <p:xfrm>
          <a:off x="1979322" y="2730479"/>
          <a:ext cx="8630871" cy="1983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6099"/>
                <a:gridCol w="1686910"/>
                <a:gridCol w="4177862"/>
              </a:tblGrid>
              <a:tr h="895590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Comic Sans MS" panose="030F0702030302020204" pitchFamily="66" charset="0"/>
                        </a:rPr>
                        <a:t>Uczeń</a:t>
                      </a:r>
                      <a:endParaRPr lang="pl-PL" sz="1600" dirty="0">
                        <a:latin typeface="Comic Sans MS" panose="030F0702030302020204" pitchFamily="66" charset="0"/>
                      </a:endParaRP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Szkoła</a:t>
                      </a:r>
                      <a:endParaRPr lang="pl-PL" sz="1800" b="1" kern="1200" dirty="0">
                        <a:solidFill>
                          <a:schemeClr val="lt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Nauczyciel przygotowujący</a:t>
                      </a:r>
                      <a:endParaRPr lang="pl-PL" sz="1800" b="1" kern="1200" dirty="0">
                        <a:solidFill>
                          <a:schemeClr val="lt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76541" marR="76541" anchor="ctr"/>
                </a:tc>
              </a:tr>
              <a:tr h="583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Martyna Kowalska</a:t>
                      </a:r>
                      <a:endParaRPr lang="pl-PL" sz="20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PSP 19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Danuta </a:t>
                      </a:r>
                      <a:r>
                        <a:rPr lang="pl-PL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Niedźwiecka-Banasik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4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Kamila Skowrońska</a:t>
                      </a:r>
                      <a:endParaRPr lang="pl-PL" sz="20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PSP 1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Bernadeta Pękała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66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32348" y="871760"/>
            <a:ext cx="9957913" cy="128089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latin typeface="Comic Sans MS" panose="030F0702030302020204" pitchFamily="66" charset="0"/>
              </a:rPr>
              <a:t>KONKURS JĘZYKA NIEMIECKIEGO</a:t>
            </a:r>
            <a:endParaRPr lang="pl-PL" sz="2800" b="1" dirty="0">
              <a:latin typeface="Comic Sans MS" panose="030F0702030302020204" pitchFamily="66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341414" y="2545737"/>
            <a:ext cx="5163197" cy="33540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endParaRPr lang="pl-PL" sz="2400" b="1" dirty="0" smtClean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182626"/>
              </p:ext>
            </p:extLst>
          </p:nvPr>
        </p:nvGraphicFramePr>
        <p:xfrm>
          <a:off x="1979322" y="2730479"/>
          <a:ext cx="8630871" cy="2492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6099"/>
                <a:gridCol w="1686910"/>
                <a:gridCol w="4177862"/>
              </a:tblGrid>
              <a:tr h="895590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Comic Sans MS" panose="030F0702030302020204" pitchFamily="66" charset="0"/>
                        </a:rPr>
                        <a:t>Uczeń</a:t>
                      </a:r>
                      <a:endParaRPr lang="pl-PL" sz="1600" dirty="0">
                        <a:latin typeface="Comic Sans MS" panose="030F0702030302020204" pitchFamily="66" charset="0"/>
                      </a:endParaRP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Szkoła</a:t>
                      </a:r>
                      <a:endParaRPr lang="pl-PL" sz="1800" b="1" kern="1200" dirty="0">
                        <a:solidFill>
                          <a:schemeClr val="lt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Nauczyciel przygotowujący</a:t>
                      </a:r>
                      <a:endParaRPr lang="pl-PL" sz="1800" b="1" kern="1200" dirty="0">
                        <a:solidFill>
                          <a:schemeClr val="lt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76541" marR="76541" anchor="ctr"/>
                </a:tc>
              </a:tr>
              <a:tr h="583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Karolina </a:t>
                      </a:r>
                      <a:r>
                        <a:rPr lang="pl-PL" sz="2000" b="1" dirty="0" err="1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Breitkopf</a:t>
                      </a:r>
                      <a:endParaRPr lang="pl-PL" sz="20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PSP 9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Bożena </a:t>
                      </a:r>
                      <a:r>
                        <a:rPr lang="pl-PL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Breitkopf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8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Milena Vogel</a:t>
                      </a:r>
                      <a:endParaRPr lang="pl-PL" sz="20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PZPSz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Sabina Kapusta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5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Klara Księżyk</a:t>
                      </a:r>
                      <a:endParaRPr lang="pl-PL" sz="20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PSP 15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Emilia Nocoń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27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32348" y="871760"/>
            <a:ext cx="9957913" cy="128089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latin typeface="Comic Sans MS" panose="030F0702030302020204" pitchFamily="66" charset="0"/>
              </a:rPr>
              <a:t>KONKURS HISTORYCZNY</a:t>
            </a:r>
            <a:endParaRPr lang="pl-PL" sz="2800" b="1" dirty="0">
              <a:latin typeface="Comic Sans MS" panose="030F0702030302020204" pitchFamily="66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341414" y="2545737"/>
            <a:ext cx="5163197" cy="33540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endParaRPr lang="pl-PL" sz="2400" b="1" dirty="0" smtClean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040653"/>
              </p:ext>
            </p:extLst>
          </p:nvPr>
        </p:nvGraphicFramePr>
        <p:xfrm>
          <a:off x="1979322" y="2730479"/>
          <a:ext cx="8630871" cy="2950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6099"/>
                <a:gridCol w="1686910"/>
                <a:gridCol w="4177862"/>
              </a:tblGrid>
              <a:tr h="895590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Comic Sans MS" panose="030F0702030302020204" pitchFamily="66" charset="0"/>
                        </a:rPr>
                        <a:t>Uczeń</a:t>
                      </a:r>
                      <a:endParaRPr lang="pl-PL" sz="1600" dirty="0">
                        <a:latin typeface="Comic Sans MS" panose="030F0702030302020204" pitchFamily="66" charset="0"/>
                      </a:endParaRP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Szkoła</a:t>
                      </a:r>
                      <a:endParaRPr lang="pl-PL" sz="1800" b="1" kern="1200" dirty="0">
                        <a:solidFill>
                          <a:schemeClr val="lt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Nauczyciel przygotowujący</a:t>
                      </a:r>
                      <a:endParaRPr lang="pl-PL" sz="1800" b="1" kern="1200" dirty="0">
                        <a:solidFill>
                          <a:schemeClr val="lt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76541" marR="76541" anchor="ctr"/>
                </a:tc>
              </a:tr>
              <a:tr h="583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Victoria Bloch</a:t>
                      </a:r>
                      <a:endParaRPr lang="pl-PL" sz="20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ZSP 1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Urszula Leonowicz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8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Kacper </a:t>
                      </a:r>
                      <a:r>
                        <a:rPr lang="pl-PL" sz="2000" b="1" dirty="0" err="1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Mierlak</a:t>
                      </a:r>
                      <a:endParaRPr lang="pl-PL" sz="20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ZSP 1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Urszula Leonowicz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0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Szymon Zagórski</a:t>
                      </a:r>
                      <a:endParaRPr lang="pl-PL" sz="20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PSP 6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Ewa </a:t>
                      </a:r>
                      <a:r>
                        <a:rPr lang="pl-PL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Radzioch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2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Filip Pietrzyk</a:t>
                      </a:r>
                      <a:endParaRPr lang="pl-PL" sz="20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PSP</a:t>
                      </a:r>
                      <a:r>
                        <a:rPr lang="pl-PL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Marzena </a:t>
                      </a:r>
                      <a:r>
                        <a:rPr lang="pl-PL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Serwan</a:t>
                      </a: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-Kazanowska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8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64884" y="798655"/>
            <a:ext cx="9548445" cy="1658815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latin typeface="Comic Sans MS" panose="030F0702030302020204" pitchFamily="66" charset="0"/>
              </a:rPr>
              <a:t/>
            </a:r>
            <a:br>
              <a:rPr lang="pl-PL" dirty="0" smtClean="0">
                <a:latin typeface="Comic Sans MS" panose="030F0702030302020204" pitchFamily="66" charset="0"/>
              </a:rPr>
            </a:br>
            <a:r>
              <a:rPr lang="pl-PL" sz="4000" dirty="0" smtClean="0">
                <a:latin typeface="Comic Sans MS" panose="030F0702030302020204" pitchFamily="66" charset="0"/>
              </a:rPr>
              <a:t>Gala </a:t>
            </a:r>
            <a:r>
              <a:rPr lang="pl-PL" sz="4000" dirty="0">
                <a:latin typeface="Comic Sans MS" panose="030F0702030302020204" pitchFamily="66" charset="0"/>
              </a:rPr>
              <a:t>wręczenia </a:t>
            </a:r>
            <a:r>
              <a:rPr lang="pl-PL" sz="4000" dirty="0" smtClean="0">
                <a:latin typeface="Comic Sans MS" panose="030F0702030302020204" pitchFamily="66" charset="0"/>
              </a:rPr>
              <a:t>listów gratulacyjnych </a:t>
            </a:r>
            <a:r>
              <a:rPr lang="pl-PL" sz="4000" dirty="0">
                <a:latin typeface="Comic Sans MS" panose="030F0702030302020204" pitchFamily="66" charset="0"/>
              </a:rPr>
              <a:t>laureatom  miejskich konkursów </a:t>
            </a:r>
            <a:r>
              <a:rPr lang="pl-PL" sz="4000" dirty="0" smtClean="0">
                <a:latin typeface="Comic Sans MS" panose="030F0702030302020204" pitchFamily="66" charset="0"/>
              </a:rPr>
              <a:t>przedmiotowych  </a:t>
            </a:r>
            <a:r>
              <a:rPr lang="pl-PL" i="1" dirty="0">
                <a:latin typeface="Comic Sans MS" panose="030F0702030302020204" pitchFamily="66" charset="0"/>
              </a:rPr>
              <a:t/>
            </a:r>
            <a:br>
              <a:rPr lang="pl-PL" i="1" dirty="0">
                <a:latin typeface="Comic Sans MS" panose="030F0702030302020204" pitchFamily="66" charset="0"/>
              </a:rPr>
            </a:b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4884127" y="5342516"/>
            <a:ext cx="283112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A53010"/>
              </a:buClr>
            </a:pPr>
            <a:r>
              <a:rPr lang="pl-PL" sz="33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13.06.2023</a:t>
            </a:r>
            <a:endParaRPr lang="pl-PL" sz="3300" b="1" dirty="0">
              <a:solidFill>
                <a:prstClr val="black">
                  <a:lumMod val="75000"/>
                  <a:lumOff val="25000"/>
                </a:prst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Obraz 7" descr="http://www.kedzierzynkozle.pl/portal/index.php?t=210&amp;id=32409&amp;mode=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554" y="312859"/>
            <a:ext cx="1122021" cy="138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o zabrać na Wakacje? Praktyczny poradnik wczasowic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226" y="2668006"/>
            <a:ext cx="6638925" cy="246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65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latin typeface="Comic Sans MS" panose="030F0702030302020204" pitchFamily="66" charset="0"/>
              </a:rPr>
              <a:t>Zofia Kulak</a:t>
            </a:r>
            <a:r>
              <a:rPr lang="pl-PL" dirty="0" smtClean="0">
                <a:latin typeface="Comic Sans MS" panose="030F0702030302020204" pitchFamily="66" charset="0"/>
              </a:rPr>
              <a:t/>
            </a:r>
            <a:br>
              <a:rPr lang="pl-PL" dirty="0" smtClean="0">
                <a:latin typeface="Comic Sans MS" panose="030F0702030302020204" pitchFamily="66" charset="0"/>
              </a:rPr>
            </a:br>
            <a:r>
              <a:rPr lang="pl-PL" dirty="0" smtClean="0">
                <a:latin typeface="Comic Sans MS" panose="030F0702030302020204" pitchFamily="66" charset="0"/>
              </a:rPr>
              <a:t> </a:t>
            </a:r>
            <a:r>
              <a:rPr lang="pl-PL" sz="3200" dirty="0" smtClean="0">
                <a:latin typeface="Comic Sans MS" panose="030F0702030302020204" pitchFamily="66" charset="0"/>
              </a:rPr>
              <a:t>uczennica Publicznej Szkoły Podstawowej nr 19 </a:t>
            </a:r>
            <a:endParaRPr lang="pl-PL" sz="3200" dirty="0">
              <a:latin typeface="Comic Sans MS" panose="030F0702030302020204" pitchFamily="66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3838575" y="2476500"/>
            <a:ext cx="7419975" cy="3724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Zajęła I miejsce w miejskim etapie Wojewódzkiego </a:t>
            </a:r>
            <a:r>
              <a:rPr lang="pl-PL" sz="2000" dirty="0" smtClean="0"/>
              <a:t>Konkursu Fizycznego </a:t>
            </a:r>
            <a:r>
              <a:rPr lang="pl-PL" sz="2000" dirty="0"/>
              <a:t>(przygotowanie Bożena Kotulska), </a:t>
            </a:r>
            <a:r>
              <a:rPr lang="pl-PL" sz="2000" dirty="0" smtClean="0"/>
              <a:t>I miejsce </a:t>
            </a:r>
            <a:r>
              <a:rPr lang="pl-PL" sz="2000" dirty="0"/>
              <a:t>w Konkursie </a:t>
            </a:r>
            <a:r>
              <a:rPr lang="pl-PL" sz="2000" dirty="0" smtClean="0"/>
              <a:t>Chemicznym </a:t>
            </a:r>
            <a:r>
              <a:rPr lang="pl-PL" sz="2000" dirty="0"/>
              <a:t>(przygotowanie Katarzyna </a:t>
            </a:r>
            <a:r>
              <a:rPr lang="pl-PL" sz="2000" dirty="0" smtClean="0"/>
              <a:t>Wałek-</a:t>
            </a:r>
            <a:r>
              <a:rPr lang="pl-PL" sz="2000" dirty="0" err="1" smtClean="0"/>
              <a:t>Nawratek</a:t>
            </a:r>
            <a:r>
              <a:rPr lang="pl-PL" sz="2000" dirty="0" smtClean="0"/>
              <a:t>) i </a:t>
            </a:r>
            <a:r>
              <a:rPr lang="pl-PL" sz="2000" dirty="0"/>
              <a:t>II </a:t>
            </a:r>
            <a:r>
              <a:rPr lang="pl-PL" sz="2000" dirty="0" smtClean="0"/>
              <a:t>miejsce   w Konkursie </a:t>
            </a:r>
            <a:r>
              <a:rPr lang="pl-PL" sz="2000" dirty="0"/>
              <a:t>Matematycznym (przygotowanie Katarzyna </a:t>
            </a:r>
            <a:r>
              <a:rPr lang="pl-PL" sz="2000" dirty="0" smtClean="0"/>
              <a:t>Węglorz-Koza). </a:t>
            </a:r>
          </a:p>
          <a:p>
            <a:pPr marL="0" indent="0">
              <a:buNone/>
            </a:pPr>
            <a:r>
              <a:rPr lang="pl-PL" sz="2000" dirty="0" smtClean="0"/>
              <a:t>Zosia </a:t>
            </a:r>
            <a:r>
              <a:rPr lang="pl-PL" sz="2000" dirty="0" smtClean="0"/>
              <a:t>interesuje </a:t>
            </a:r>
            <a:r>
              <a:rPr lang="pl-PL" sz="2000" dirty="0"/>
              <a:t>się </a:t>
            </a:r>
            <a:r>
              <a:rPr lang="pl-PL" sz="2000" dirty="0" smtClean="0"/>
              <a:t>chemią i </a:t>
            </a:r>
            <a:r>
              <a:rPr lang="pl-PL" sz="2000" dirty="0"/>
              <a:t>biologią, dlatego </a:t>
            </a:r>
            <a:r>
              <a:rPr lang="pl-PL" sz="2000" dirty="0" smtClean="0"/>
              <a:t>planuje </a:t>
            </a:r>
            <a:r>
              <a:rPr lang="pl-PL" sz="2000" dirty="0"/>
              <a:t>dalszą </a:t>
            </a:r>
            <a:r>
              <a:rPr lang="pl-PL" sz="2000" dirty="0" smtClean="0"/>
              <a:t>naukę         w liceum - </a:t>
            </a:r>
            <a:r>
              <a:rPr lang="pl-PL" sz="2000" dirty="0"/>
              <a:t>w klasie o profilu biologiczno-chemicznym. </a:t>
            </a:r>
            <a:r>
              <a:rPr lang="pl-PL" sz="2000" dirty="0" smtClean="0"/>
              <a:t>Ma </a:t>
            </a:r>
            <a:r>
              <a:rPr lang="pl-PL" sz="2000" dirty="0"/>
              <a:t>wiele pasji, jedną z nich jest sport. Dodatkowo </a:t>
            </a:r>
            <a:r>
              <a:rPr lang="pl-PL" sz="2000" dirty="0" smtClean="0"/>
              <a:t>interesuje </a:t>
            </a:r>
            <a:r>
              <a:rPr lang="pl-PL" sz="2000" dirty="0"/>
              <a:t>się muzyką, </a:t>
            </a:r>
            <a:r>
              <a:rPr lang="pl-PL" sz="2000" dirty="0" smtClean="0"/>
              <a:t>gra </a:t>
            </a:r>
            <a:r>
              <a:rPr lang="pl-PL" sz="2000" dirty="0"/>
              <a:t>na fortepianie i wiolonczeli. W wolnym czasie </a:t>
            </a:r>
            <a:r>
              <a:rPr lang="pl-PL" sz="2000" dirty="0" smtClean="0"/>
              <a:t>lubi </a:t>
            </a:r>
            <a:r>
              <a:rPr lang="pl-PL" sz="2000" dirty="0"/>
              <a:t>oglądać filmy, czytać książki oraz gotować. W przyszłości </a:t>
            </a:r>
            <a:r>
              <a:rPr lang="pl-PL" sz="2000" dirty="0" smtClean="0"/>
              <a:t>chciałaby </a:t>
            </a:r>
            <a:r>
              <a:rPr lang="pl-PL" sz="2000" dirty="0"/>
              <a:t>podróżować i spełniać się w wybranym </a:t>
            </a:r>
            <a:r>
              <a:rPr lang="pl-PL" sz="2000" dirty="0" smtClean="0"/>
              <a:t>zawodzie.</a:t>
            </a:r>
            <a:endParaRPr lang="pl-PL" sz="2000" dirty="0"/>
          </a:p>
          <a:p>
            <a:pPr marL="0" lvl="0" indent="0" algn="just">
              <a:buNone/>
            </a:pPr>
            <a:endParaRPr lang="pl-PL" sz="2000" dirty="0">
              <a:latin typeface="Comic Sans MS" panose="030F0702030302020204" pitchFamily="66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6" r="39752"/>
          <a:stretch/>
        </p:blipFill>
        <p:spPr>
          <a:xfrm>
            <a:off x="1377678" y="2609850"/>
            <a:ext cx="2048728" cy="326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7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 smtClean="0">
                <a:latin typeface="Comic Sans MS" panose="030F0702030302020204" pitchFamily="66" charset="0"/>
              </a:rPr>
              <a:t>Wojciech Toczek</a:t>
            </a:r>
            <a:r>
              <a:rPr lang="pl-PL" dirty="0">
                <a:latin typeface="Comic Sans MS" panose="030F0702030302020204" pitchFamily="66" charset="0"/>
              </a:rPr>
              <a:t/>
            </a:r>
            <a:br>
              <a:rPr lang="pl-PL" dirty="0">
                <a:latin typeface="Comic Sans MS" panose="030F0702030302020204" pitchFamily="66" charset="0"/>
              </a:rPr>
            </a:br>
            <a:r>
              <a:rPr lang="pl-PL" sz="3200" dirty="0">
                <a:latin typeface="Comic Sans MS" panose="030F0702030302020204" pitchFamily="66" charset="0"/>
              </a:rPr>
              <a:t>uczeń Publicznej Szkoły Podstawowej nr 19</a:t>
            </a:r>
            <a:endParaRPr lang="pl-PL" sz="32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105277" y="2733675"/>
            <a:ext cx="6905624" cy="3357247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sz="5000" dirty="0"/>
              <a:t>Zajął </a:t>
            </a:r>
            <a:r>
              <a:rPr lang="pl-PL" sz="5000" dirty="0" smtClean="0"/>
              <a:t>I </a:t>
            </a:r>
            <a:r>
              <a:rPr lang="pl-PL" sz="5000" dirty="0"/>
              <a:t>miejsce  w miejskim etapie </a:t>
            </a:r>
            <a:r>
              <a:rPr lang="pl-PL" sz="5000" dirty="0" smtClean="0"/>
              <a:t>Wojewódzkiego Konkursu Chemicznego </a:t>
            </a:r>
            <a:r>
              <a:rPr lang="pl-PL" sz="5000" dirty="0"/>
              <a:t>(przygotowanie Bożena Kotulska</a:t>
            </a:r>
            <a:r>
              <a:rPr lang="pl-PL" sz="5000" dirty="0" smtClean="0"/>
              <a:t>) </a:t>
            </a:r>
            <a:r>
              <a:rPr lang="pl-PL" sz="5000" dirty="0"/>
              <a:t>i </a:t>
            </a:r>
            <a:r>
              <a:rPr lang="pl-PL" sz="5000" dirty="0" smtClean="0"/>
              <a:t>Konkursu </a:t>
            </a:r>
            <a:r>
              <a:rPr lang="pl-PL" sz="5000" dirty="0"/>
              <a:t>Biologicznego (przygotowanie </a:t>
            </a:r>
            <a:r>
              <a:rPr lang="pl-PL" sz="5000" dirty="0" smtClean="0"/>
              <a:t>Mariola Szczecińska). </a:t>
            </a:r>
          </a:p>
          <a:p>
            <a:pPr marL="0" indent="0" fontAlgn="base">
              <a:lnSpc>
                <a:spcPct val="120000"/>
              </a:lnSpc>
              <a:buNone/>
            </a:pPr>
            <a:r>
              <a:rPr lang="pl-PL" sz="5000" dirty="0"/>
              <a:t>Wojtek uczy się w  klasie ósmej dwujęzycznej. Trenuje w AS ZAKSA  i jest zawodnikiem Młodzieżowej Opolskiej Kadry Siatkówki. Lubi śpiewać i tworzyć muzykę – gra na </a:t>
            </a:r>
            <a:r>
              <a:rPr lang="pl-PL" sz="5000" dirty="0" smtClean="0"/>
              <a:t>altówce.                   </a:t>
            </a:r>
            <a:r>
              <a:rPr lang="pl-PL" sz="5000" dirty="0"/>
              <a:t>W wolnych chwilach układa kostkę Rubika </a:t>
            </a:r>
            <a:r>
              <a:rPr lang="pl-PL" sz="5000" dirty="0" smtClean="0"/>
              <a:t>i gra </a:t>
            </a:r>
            <a:r>
              <a:rPr lang="pl-PL" sz="5000" dirty="0"/>
              <a:t>w darta. </a:t>
            </a:r>
          </a:p>
          <a:p>
            <a:pPr marL="0" indent="0">
              <a:buNone/>
            </a:pPr>
            <a:r>
              <a:rPr lang="pl-PL" sz="5000" dirty="0" smtClean="0"/>
              <a:t>W przyszłości chciałby zostać lekarzem </a:t>
            </a:r>
            <a:r>
              <a:rPr lang="pl-PL" sz="5000" dirty="0"/>
              <a:t>kardiochirurgiem.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l-PL" sz="4500" dirty="0">
                <a:latin typeface="Comic Sans MS" panose="030F0702030302020204" pitchFamily="66" charset="0"/>
              </a:rPr>
              <a:t> 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4" t="4533" r="26918" b="-4533"/>
          <a:stretch/>
        </p:blipFill>
        <p:spPr>
          <a:xfrm>
            <a:off x="1371602" y="2543175"/>
            <a:ext cx="2369248" cy="326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9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56238" y="624110"/>
            <a:ext cx="9948373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latin typeface="Comic Sans MS" panose="030F0702030302020204" pitchFamily="66" charset="0"/>
              </a:rPr>
              <a:t/>
            </a:r>
            <a:br>
              <a:rPr lang="pl-PL" b="1" dirty="0" smtClean="0">
                <a:latin typeface="Comic Sans MS" panose="030F0702030302020204" pitchFamily="66" charset="0"/>
              </a:rPr>
            </a:br>
            <a:r>
              <a:rPr lang="pl-PL" b="1" dirty="0" smtClean="0">
                <a:latin typeface="Comic Sans MS" panose="030F0702030302020204" pitchFamily="66" charset="0"/>
              </a:rPr>
              <a:t>Lena </a:t>
            </a:r>
            <a:r>
              <a:rPr lang="pl-PL" b="1" dirty="0" err="1" smtClean="0">
                <a:latin typeface="Comic Sans MS" panose="030F0702030302020204" pitchFamily="66" charset="0"/>
              </a:rPr>
              <a:t>Klementowicz</a:t>
            </a:r>
            <a:r>
              <a:rPr lang="pl-PL" b="1" dirty="0">
                <a:latin typeface="Comic Sans MS" panose="030F0702030302020204" pitchFamily="66" charset="0"/>
              </a:rPr>
              <a:t/>
            </a:r>
            <a:br>
              <a:rPr lang="pl-PL" b="1" dirty="0">
                <a:latin typeface="Comic Sans MS" panose="030F0702030302020204" pitchFamily="66" charset="0"/>
              </a:rPr>
            </a:br>
            <a:r>
              <a:rPr lang="pl-PL" sz="3200" dirty="0" smtClean="0">
                <a:latin typeface="Comic Sans MS" panose="030F0702030302020204" pitchFamily="66" charset="0"/>
              </a:rPr>
              <a:t>uczennica Publicznej Szkoły Podstawowej nr 11</a:t>
            </a:r>
            <a:endParaRPr lang="pl-PL" sz="3200" dirty="0">
              <a:latin typeface="Comic Sans MS" panose="030F0702030302020204" pitchFamily="66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4686301" y="2571749"/>
            <a:ext cx="6462346" cy="3686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>
                <a:latin typeface="+mj-lt"/>
              </a:rPr>
              <a:t>Zajęła I miejsce w miejskim etapie Konkursu Języka Angielskiego (przygotowanie Tamara </a:t>
            </a:r>
            <a:r>
              <a:rPr lang="pl-PL" sz="2000" dirty="0">
                <a:latin typeface="+mj-lt"/>
              </a:rPr>
              <a:t>Janczak</a:t>
            </a:r>
            <a:r>
              <a:rPr lang="pl-PL" sz="2000" dirty="0" smtClean="0">
                <a:latin typeface="+mj-lt"/>
              </a:rPr>
              <a:t>) i II miejsce </a:t>
            </a:r>
            <a:r>
              <a:rPr lang="pl-PL" sz="2000" dirty="0" smtClean="0">
                <a:latin typeface="+mj-lt"/>
              </a:rPr>
              <a:t>              </a:t>
            </a:r>
            <a:r>
              <a:rPr lang="pl-PL" sz="2000" dirty="0" smtClean="0">
                <a:latin typeface="+mj-lt"/>
              </a:rPr>
              <a:t>w Konkursie Chemicznym (</a:t>
            </a:r>
            <a:r>
              <a:rPr lang="pl-PL" sz="2000" dirty="0">
                <a:latin typeface="+mj-lt"/>
              </a:rPr>
              <a:t>przygotowanie Łukasz Gajewski).</a:t>
            </a:r>
            <a:r>
              <a:rPr lang="pl-PL" sz="2000" dirty="0" smtClean="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de-DE" sz="2000" dirty="0">
                <a:latin typeface="+mj-lt"/>
              </a:rPr>
              <a:t>Lena </a:t>
            </a:r>
            <a:r>
              <a:rPr lang="de-DE" sz="2000" dirty="0" err="1">
                <a:latin typeface="+mj-lt"/>
              </a:rPr>
              <a:t>świetnie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posługuje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się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językiem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angielskim</a:t>
            </a:r>
            <a:r>
              <a:rPr lang="de-DE" sz="2000" dirty="0">
                <a:latin typeface="+mj-lt"/>
              </a:rPr>
              <a:t>. </a:t>
            </a:r>
            <a:r>
              <a:rPr lang="de-DE" sz="2000" dirty="0" err="1">
                <a:latin typeface="+mj-lt"/>
              </a:rPr>
              <a:t>Interesuje</a:t>
            </a:r>
            <a:r>
              <a:rPr lang="de-DE" sz="2000" dirty="0">
                <a:latin typeface="+mj-lt"/>
              </a:rPr>
              <a:t>  </a:t>
            </a:r>
            <a:r>
              <a:rPr lang="de-DE" sz="2000" dirty="0" err="1">
                <a:latin typeface="+mj-lt"/>
              </a:rPr>
              <a:t>się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także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przedmiotami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ścisłymi</a:t>
            </a:r>
            <a:r>
              <a:rPr lang="de-DE" sz="2000" dirty="0">
                <a:latin typeface="+mj-lt"/>
              </a:rPr>
              <a:t>, </a:t>
            </a:r>
            <a:r>
              <a:rPr lang="de-DE" sz="2000" dirty="0" err="1">
                <a:latin typeface="+mj-lt"/>
              </a:rPr>
              <a:t>szczególnie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chemią</a:t>
            </a:r>
            <a:r>
              <a:rPr lang="de-DE" sz="2000" dirty="0">
                <a:latin typeface="+mj-lt"/>
              </a:rPr>
              <a:t>.</a:t>
            </a:r>
            <a:endParaRPr lang="pl-PL" sz="2000" dirty="0">
              <a:latin typeface="+mj-lt"/>
            </a:endParaRPr>
          </a:p>
          <a:p>
            <a:pPr marL="0" indent="0">
              <a:buNone/>
            </a:pPr>
            <a:r>
              <a:rPr lang="de-DE" sz="2000" dirty="0" err="1">
                <a:latin typeface="+mj-lt"/>
              </a:rPr>
              <a:t>Uwielbia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czytać</a:t>
            </a:r>
            <a:r>
              <a:rPr lang="de-DE" sz="2000" dirty="0">
                <a:latin typeface="+mj-lt"/>
              </a:rPr>
              <a:t> – </a:t>
            </a:r>
            <a:r>
              <a:rPr lang="de-DE" sz="2000" dirty="0" err="1">
                <a:latin typeface="+mj-lt"/>
              </a:rPr>
              <a:t>czyta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bardzo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dużo</a:t>
            </a:r>
            <a:r>
              <a:rPr lang="de-DE" sz="2000" dirty="0">
                <a:latin typeface="+mj-lt"/>
              </a:rPr>
              <a:t>, nie </a:t>
            </a:r>
            <a:r>
              <a:rPr lang="de-DE" sz="2000" dirty="0" err="1">
                <a:latin typeface="+mj-lt"/>
              </a:rPr>
              <a:t>tylko</a:t>
            </a:r>
            <a:r>
              <a:rPr lang="de-DE" sz="2000" dirty="0">
                <a:latin typeface="+mj-lt"/>
              </a:rPr>
              <a:t> w </a:t>
            </a:r>
            <a:r>
              <a:rPr lang="de-DE" sz="2000" dirty="0" err="1">
                <a:latin typeface="+mj-lt"/>
              </a:rPr>
              <a:t>języku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polskim</a:t>
            </a:r>
            <a:r>
              <a:rPr lang="de-DE" sz="2000" dirty="0">
                <a:latin typeface="+mj-lt"/>
              </a:rPr>
              <a:t>, </a:t>
            </a:r>
            <a:r>
              <a:rPr lang="de-DE" sz="2000" dirty="0" err="1">
                <a:latin typeface="+mj-lt"/>
              </a:rPr>
              <a:t>ale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także</a:t>
            </a:r>
            <a:r>
              <a:rPr lang="de-DE" sz="2000" dirty="0">
                <a:latin typeface="+mj-lt"/>
              </a:rPr>
              <a:t> w </a:t>
            </a:r>
            <a:r>
              <a:rPr lang="de-DE" sz="2000" dirty="0" err="1">
                <a:latin typeface="+mj-lt"/>
              </a:rPr>
              <a:t>języku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angielskim</a:t>
            </a:r>
            <a:r>
              <a:rPr lang="de-DE" sz="2000" dirty="0">
                <a:latin typeface="+mj-lt"/>
              </a:rPr>
              <a:t>.</a:t>
            </a:r>
            <a:endParaRPr lang="pl-PL" sz="2000" dirty="0">
              <a:latin typeface="+mj-lt"/>
            </a:endParaRPr>
          </a:p>
          <a:p>
            <a:pPr marL="0" indent="0">
              <a:buNone/>
            </a:pPr>
            <a:r>
              <a:rPr lang="de-DE" sz="2000" dirty="0">
                <a:latin typeface="+mj-lt"/>
              </a:rPr>
              <a:t>Ma </a:t>
            </a:r>
            <a:r>
              <a:rPr lang="de-DE" sz="2000" dirty="0" err="1">
                <a:latin typeface="+mj-lt"/>
              </a:rPr>
              <a:t>duże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poczucie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humoru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oraz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ceni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sobie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przyja</a:t>
            </a:r>
            <a:r>
              <a:rPr lang="pl-PL" sz="2000" dirty="0">
                <a:latin typeface="+mj-lt"/>
              </a:rPr>
              <a:t>ź</a:t>
            </a:r>
            <a:r>
              <a:rPr lang="de-DE" sz="2000" dirty="0">
                <a:latin typeface="+mj-lt"/>
              </a:rPr>
              <a:t>ń.</a:t>
            </a:r>
            <a:endParaRPr lang="pl-PL" sz="2000" dirty="0">
              <a:latin typeface="+mj-lt"/>
            </a:endParaRPr>
          </a:p>
          <a:p>
            <a:pPr marL="0" indent="0" algn="just">
              <a:buNone/>
            </a:pPr>
            <a:endParaRPr lang="pl-PL" sz="20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11500" r="11432"/>
          <a:stretch/>
        </p:blipFill>
        <p:spPr>
          <a:xfrm>
            <a:off x="1556238" y="2845182"/>
            <a:ext cx="2065284" cy="313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4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 smtClean="0">
                <a:latin typeface="Comic Sans MS" panose="030F0702030302020204" pitchFamily="66" charset="0"/>
              </a:rPr>
              <a:t>Szymon Nierychło</a:t>
            </a:r>
            <a:r>
              <a:rPr lang="pl-PL" dirty="0">
                <a:latin typeface="Comic Sans MS" panose="030F0702030302020204" pitchFamily="66" charset="0"/>
              </a:rPr>
              <a:t/>
            </a:r>
            <a:br>
              <a:rPr lang="pl-PL" dirty="0">
                <a:latin typeface="Comic Sans MS" panose="030F0702030302020204" pitchFamily="66" charset="0"/>
              </a:rPr>
            </a:br>
            <a:r>
              <a:rPr lang="pl-PL" sz="3200" dirty="0" smtClean="0">
                <a:latin typeface="Comic Sans MS" panose="030F0702030302020204" pitchFamily="66" charset="0"/>
              </a:rPr>
              <a:t>uczeń Publicznej Szkoły Podstawowej nr 19 </a:t>
            </a:r>
            <a:endParaRPr lang="pl-PL" sz="3200" dirty="0">
              <a:latin typeface="Comic Sans MS" panose="030F0702030302020204" pitchFamily="66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4029075" y="2746306"/>
            <a:ext cx="7200900" cy="31575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 smtClean="0">
                <a:latin typeface="+mj-lt"/>
              </a:rPr>
              <a:t>Zajął I miejsce w miejskim etapie Wojewódzkiego Konkursu Matematycznego (przygotowanie Teresa Dziemidowicz) i III              w Konkursie Biologicznym (przygotowanie Mariola Szczecińska). </a:t>
            </a:r>
          </a:p>
          <a:p>
            <a:pPr marL="0" indent="0">
              <a:buNone/>
            </a:pPr>
            <a:r>
              <a:rPr lang="pl-PL" sz="2000" dirty="0" smtClean="0">
                <a:latin typeface="+mj-lt"/>
              </a:rPr>
              <a:t>Interesuje się zwierzętami, głównie ptakami. Lubi przyrodę, chętnie </a:t>
            </a:r>
            <a:r>
              <a:rPr lang="pl-PL" sz="2000" dirty="0" smtClean="0">
                <a:latin typeface="+mj-lt"/>
              </a:rPr>
              <a:t>przebywa </a:t>
            </a:r>
            <a:r>
              <a:rPr lang="pl-PL" sz="2000" dirty="0" smtClean="0">
                <a:latin typeface="+mj-lt"/>
              </a:rPr>
              <a:t>na łonie natury, jeździ konno, pływa, a jesienią zbiera grzyby. Istotną sprawą jest dla niego ochrona środowiska. Lubi również gry komputerowe oraz szachy. Najbliższe plany to nauka w liceum ogólnokształcącym. W przyszłości chciałby zostać lekarzem radiologiem.</a:t>
            </a:r>
            <a:endParaRPr lang="pl-PL" sz="2000" b="1" dirty="0" smtClean="0">
              <a:latin typeface="+mj-lt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9" r="25436"/>
          <a:stretch/>
        </p:blipFill>
        <p:spPr>
          <a:xfrm>
            <a:off x="1295402" y="2746307"/>
            <a:ext cx="2505809" cy="305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76352" y="944032"/>
            <a:ext cx="9601196" cy="1303867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latin typeface="Comic Sans MS" panose="030F0702030302020204" pitchFamily="66" charset="0"/>
              </a:rPr>
              <a:t>Liliana Klima</a:t>
            </a:r>
            <a:r>
              <a:rPr lang="pl-PL" dirty="0" smtClean="0">
                <a:latin typeface="Comic Sans MS" panose="030F0702030302020204" pitchFamily="66" charset="0"/>
              </a:rPr>
              <a:t/>
            </a:r>
            <a:br>
              <a:rPr lang="pl-PL" dirty="0" smtClean="0">
                <a:latin typeface="Comic Sans MS" panose="030F0702030302020204" pitchFamily="66" charset="0"/>
              </a:rPr>
            </a:br>
            <a:r>
              <a:rPr lang="pl-PL" sz="3200" dirty="0" smtClean="0">
                <a:latin typeface="Comic Sans MS" panose="030F0702030302020204" pitchFamily="66" charset="0"/>
              </a:rPr>
              <a:t>uczennica Publicznej Szkoły Podstawowej </a:t>
            </a:r>
            <a:r>
              <a:rPr lang="pl-PL" sz="3200" dirty="0">
                <a:latin typeface="Comic Sans MS" panose="030F0702030302020204" pitchFamily="66" charset="0"/>
              </a:rPr>
              <a:t>nr 15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4105275" y="2724150"/>
            <a:ext cx="6858000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>
                <a:latin typeface="+mj-lt"/>
              </a:rPr>
              <a:t>Zajęła I </a:t>
            </a:r>
            <a:r>
              <a:rPr lang="pl-PL" sz="2000" dirty="0">
                <a:latin typeface="+mj-lt"/>
              </a:rPr>
              <a:t>miejsce w miejskim etapie </a:t>
            </a:r>
            <a:r>
              <a:rPr lang="pl-PL" sz="2000" dirty="0" smtClean="0">
                <a:latin typeface="+mj-lt"/>
              </a:rPr>
              <a:t>Konkursu Geograficznego i III miejsce w  Konkursie Biologicznym (przygotowanie </a:t>
            </a:r>
            <a:r>
              <a:rPr lang="pl-PL" sz="2000" dirty="0">
                <a:latin typeface="+mj-lt"/>
              </a:rPr>
              <a:t>Agnieszka </a:t>
            </a:r>
            <a:r>
              <a:rPr lang="pl-PL" sz="2000" dirty="0" err="1">
                <a:latin typeface="+mj-lt"/>
              </a:rPr>
              <a:t>Ręc-Abramik</a:t>
            </a:r>
            <a:r>
              <a:rPr lang="pl-PL" sz="2000" dirty="0" smtClean="0">
                <a:latin typeface="+mj-lt"/>
              </a:rPr>
              <a:t>). </a:t>
            </a:r>
          </a:p>
          <a:p>
            <a:pPr marL="0" indent="0">
              <a:buNone/>
            </a:pPr>
            <a:r>
              <a:rPr lang="pl-PL" sz="2000" dirty="0" smtClean="0">
                <a:latin typeface="+mj-lt"/>
              </a:rPr>
              <a:t>Liliana </a:t>
            </a:r>
            <a:r>
              <a:rPr lang="pl-PL" sz="2000" dirty="0">
                <a:latin typeface="+mj-lt"/>
              </a:rPr>
              <a:t>interesuje się biologią i </a:t>
            </a:r>
            <a:r>
              <a:rPr lang="pl-PL" sz="2000" dirty="0" smtClean="0">
                <a:latin typeface="+mj-lt"/>
              </a:rPr>
              <a:t>językiem angielskim. Lubi </a:t>
            </a:r>
            <a:r>
              <a:rPr lang="pl-PL" sz="2000" dirty="0">
                <a:latin typeface="+mj-lt"/>
              </a:rPr>
              <a:t>gry fabularne, muzykę, taniec i </a:t>
            </a:r>
            <a:r>
              <a:rPr lang="pl-PL" sz="2000" dirty="0" smtClean="0">
                <a:latin typeface="+mj-lt"/>
              </a:rPr>
              <a:t>śpiew. Planuje </a:t>
            </a:r>
            <a:r>
              <a:rPr lang="pl-PL" sz="2000" dirty="0">
                <a:latin typeface="+mj-lt"/>
              </a:rPr>
              <a:t>rozwijać się wokalnie </a:t>
            </a:r>
            <a:r>
              <a:rPr lang="pl-PL" sz="2000" dirty="0" smtClean="0">
                <a:latin typeface="+mj-lt"/>
              </a:rPr>
              <a:t>           i </a:t>
            </a:r>
            <a:r>
              <a:rPr lang="pl-PL" sz="2000" dirty="0">
                <a:latin typeface="+mj-lt"/>
              </a:rPr>
              <a:t>kontynuować swoją pasję, jaką jest taniec nowoczesny. Chciałaby nauczyć się grać </a:t>
            </a:r>
            <a:r>
              <a:rPr lang="pl-PL" sz="2000" dirty="0" smtClean="0">
                <a:latin typeface="+mj-lt"/>
              </a:rPr>
              <a:t>na </a:t>
            </a:r>
            <a:r>
              <a:rPr lang="pl-PL" sz="2000" dirty="0">
                <a:latin typeface="+mj-lt"/>
              </a:rPr>
              <a:t>gitarze. Marzy o wycieczce do Islandii.</a:t>
            </a:r>
            <a:endParaRPr lang="pl-PL" sz="2000" dirty="0" smtClean="0">
              <a:latin typeface="+mj-lt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 t="8080" r="7156" b="10608"/>
          <a:stretch/>
        </p:blipFill>
        <p:spPr>
          <a:xfrm>
            <a:off x="1495427" y="2571750"/>
            <a:ext cx="2121886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9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 smtClean="0">
                <a:latin typeface="Comic Sans MS" panose="030F0702030302020204" pitchFamily="66" charset="0"/>
              </a:rPr>
              <a:t>Michał Stanek</a:t>
            </a:r>
            <a:r>
              <a:rPr lang="pl-PL" dirty="0">
                <a:latin typeface="Comic Sans MS" panose="030F0702030302020204" pitchFamily="66" charset="0"/>
              </a:rPr>
              <a:t/>
            </a:r>
            <a:br>
              <a:rPr lang="pl-PL" dirty="0">
                <a:latin typeface="Comic Sans MS" panose="030F0702030302020204" pitchFamily="66" charset="0"/>
              </a:rPr>
            </a:br>
            <a:r>
              <a:rPr lang="pl-PL" sz="3200" dirty="0">
                <a:latin typeface="Comic Sans MS" panose="030F0702030302020204" pitchFamily="66" charset="0"/>
              </a:rPr>
              <a:t>uczeń </a:t>
            </a:r>
            <a:r>
              <a:rPr lang="pl-PL" sz="3200" dirty="0" smtClean="0">
                <a:latin typeface="Comic Sans MS" panose="030F0702030302020204" pitchFamily="66" charset="0"/>
              </a:rPr>
              <a:t>Publicznej Szkoły Podstawowej nr 11</a:t>
            </a:r>
            <a:endParaRPr lang="pl-PL" sz="3200" dirty="0">
              <a:latin typeface="Comic Sans MS" panose="030F0702030302020204" pitchFamily="66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368313" y="2552544"/>
            <a:ext cx="669973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2000" dirty="0" smtClean="0">
                <a:latin typeface="+mj-lt"/>
              </a:rPr>
              <a:t>Zajął III miejsce w miejskim etapie Wojewódzkiego Konkursu Matematycznego (przygotowanie Anita </a:t>
            </a:r>
            <a:r>
              <a:rPr lang="pl-PL" sz="2000" dirty="0" err="1" smtClean="0">
                <a:latin typeface="+mj-lt"/>
              </a:rPr>
              <a:t>Ciaputa</a:t>
            </a:r>
            <a:r>
              <a:rPr lang="pl-PL" sz="2000" dirty="0" smtClean="0">
                <a:latin typeface="+mj-lt"/>
              </a:rPr>
              <a:t>) i Konkursu Chemicznego (przygotowanie Łukasz Gajewski). </a:t>
            </a:r>
          </a:p>
          <a:p>
            <a:pPr>
              <a:spcAft>
                <a:spcPts val="0"/>
              </a:spcAft>
            </a:pPr>
            <a:r>
              <a:rPr lang="pl-PL" sz="2000" dirty="0" smtClean="0">
                <a:latin typeface="+mj-lt"/>
              </a:rPr>
              <a:t>Michał jest </a:t>
            </a:r>
            <a:r>
              <a:rPr lang="pl-PL" sz="2000" dirty="0" smtClean="0"/>
              <a:t>Radnym </a:t>
            </a:r>
            <a:r>
              <a:rPr lang="pl-PL" sz="2000" dirty="0"/>
              <a:t>młodzieżowej Rady </a:t>
            </a:r>
            <a:r>
              <a:rPr lang="pl-PL" sz="2000" dirty="0" smtClean="0"/>
              <a:t>Miasta.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>Interesuje </a:t>
            </a:r>
            <a:r>
              <a:rPr lang="pl-PL" sz="2000" dirty="0"/>
              <a:t>się sportem, czynnie </a:t>
            </a:r>
            <a:r>
              <a:rPr lang="pl-PL" sz="2000" dirty="0" smtClean="0"/>
              <a:t>uprawia </a:t>
            </a:r>
            <a:r>
              <a:rPr lang="pl-PL" sz="2000" dirty="0"/>
              <a:t>siatkówkę, narciarstwo </a:t>
            </a:r>
            <a:r>
              <a:rPr lang="pl-PL" sz="2000" dirty="0" smtClean="0"/>
              <a:t>     i </a:t>
            </a:r>
            <a:r>
              <a:rPr lang="pl-PL" sz="2000" dirty="0" smtClean="0"/>
              <a:t>pływanie</a:t>
            </a:r>
            <a:r>
              <a:rPr lang="pl-PL" sz="2000" dirty="0"/>
              <a:t>. </a:t>
            </a:r>
            <a:r>
              <a:rPr lang="pl-PL" sz="2000" dirty="0" smtClean="0"/>
              <a:t>Gra </a:t>
            </a:r>
            <a:r>
              <a:rPr lang="pl-PL" sz="2000" dirty="0"/>
              <a:t>w klubie ZAKSA. </a:t>
            </a:r>
            <a:r>
              <a:rPr lang="pl-PL" sz="2000" dirty="0" smtClean="0"/>
              <a:t>Uwielbia </a:t>
            </a:r>
            <a:r>
              <a:rPr lang="pl-PL" sz="2000" dirty="0"/>
              <a:t>długie spacery </a:t>
            </a:r>
            <a:r>
              <a:rPr lang="pl-PL" sz="2000" dirty="0" smtClean="0"/>
              <a:t>          ze swoim </a:t>
            </a:r>
            <a:r>
              <a:rPr lang="pl-PL" sz="2000" dirty="0"/>
              <a:t>psem i czytanie książek.</a:t>
            </a:r>
            <a:br>
              <a:rPr lang="pl-PL" sz="2000" dirty="0"/>
            </a:br>
            <a:r>
              <a:rPr lang="pl-PL" sz="2000" dirty="0" smtClean="0"/>
              <a:t>Jest </a:t>
            </a:r>
            <a:r>
              <a:rPr lang="pl-PL" sz="2000" dirty="0"/>
              <a:t>osobą energiczną, towarzyską i otwartą, dzięki czemu </a:t>
            </a:r>
            <a:r>
              <a:rPr lang="pl-PL" sz="2000" dirty="0" smtClean="0"/>
              <a:t>             z </a:t>
            </a:r>
            <a:r>
              <a:rPr lang="pl-PL" sz="2000" dirty="0"/>
              <a:t>łatwością nawiązuje </a:t>
            </a:r>
            <a:r>
              <a:rPr lang="pl-PL" sz="2000" dirty="0" smtClean="0"/>
              <a:t>kontakty. </a:t>
            </a:r>
            <a:r>
              <a:rPr lang="pl-PL" sz="2000" dirty="0"/>
              <a:t>Bardzo zależy </a:t>
            </a:r>
            <a:r>
              <a:rPr lang="pl-PL" sz="2000" dirty="0" smtClean="0"/>
              <a:t>mu </a:t>
            </a:r>
            <a:r>
              <a:rPr lang="pl-PL" sz="2000" dirty="0"/>
              <a:t>na rozwoju </a:t>
            </a:r>
            <a:r>
              <a:rPr lang="pl-PL" sz="2000" dirty="0" smtClean="0"/>
              <a:t>miasta </a:t>
            </a:r>
            <a:r>
              <a:rPr lang="pl-PL" sz="2000" dirty="0"/>
              <a:t>i jako radny </a:t>
            </a:r>
            <a:r>
              <a:rPr lang="pl-PL" sz="2000" dirty="0" smtClean="0"/>
              <a:t>chce </a:t>
            </a:r>
            <a:r>
              <a:rPr lang="pl-PL" sz="2000" dirty="0"/>
              <a:t>móc realizować potrzeby i pomysły młodzieży.</a:t>
            </a:r>
            <a:endParaRPr lang="pl-PL" sz="2000" dirty="0" smtClean="0">
              <a:latin typeface="+mj-lt"/>
            </a:endParaRPr>
          </a:p>
          <a:p>
            <a:pPr algn="just">
              <a:spcAft>
                <a:spcPts val="0"/>
              </a:spcAft>
            </a:pPr>
            <a:endParaRPr lang="pl-PL" sz="1900" dirty="0" smtClean="0">
              <a:latin typeface="+mj-lt"/>
            </a:endParaRPr>
          </a:p>
          <a:p>
            <a:pPr algn="just">
              <a:spcAft>
                <a:spcPts val="0"/>
              </a:spcAft>
            </a:pPr>
            <a:endParaRPr lang="pl-PL" sz="1900" dirty="0">
              <a:latin typeface="+mj-lt"/>
            </a:endParaRPr>
          </a:p>
          <a:p>
            <a:pPr algn="just">
              <a:spcAft>
                <a:spcPts val="0"/>
              </a:spcAft>
            </a:pPr>
            <a:endParaRPr lang="pl-PL" sz="1900" dirty="0" smtClean="0">
              <a:latin typeface="+mj-lt"/>
            </a:endParaRPr>
          </a:p>
          <a:p>
            <a:pPr algn="just">
              <a:spcAft>
                <a:spcPts val="0"/>
              </a:spcAft>
            </a:pPr>
            <a:endParaRPr lang="pl-PL" sz="1900" dirty="0">
              <a:latin typeface="+mj-lt"/>
            </a:endParaRPr>
          </a:p>
          <a:p>
            <a:pPr algn="just">
              <a:spcAft>
                <a:spcPts val="0"/>
              </a:spcAft>
            </a:pPr>
            <a:endParaRPr lang="pl-PL" sz="2400" dirty="0">
              <a:solidFill>
                <a:srgbClr val="00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1" t="28276" r="46833" b="28735"/>
          <a:stretch/>
        </p:blipFill>
        <p:spPr>
          <a:xfrm>
            <a:off x="1608083" y="2806262"/>
            <a:ext cx="2144110" cy="294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8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2280" y="773118"/>
            <a:ext cx="9957913" cy="128089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latin typeface="Comic Sans MS" panose="030F0702030302020204" pitchFamily="66" charset="0"/>
              </a:rPr>
              <a:t>KONKURS BIOLOGICZY</a:t>
            </a:r>
            <a:endParaRPr lang="pl-PL" sz="2800" b="1" dirty="0">
              <a:latin typeface="Comic Sans MS" panose="030F0702030302020204" pitchFamily="66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341414" y="2545737"/>
            <a:ext cx="5163197" cy="33540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endParaRPr lang="pl-PL" sz="2400" b="1" dirty="0" smtClean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19673"/>
              </p:ext>
            </p:extLst>
          </p:nvPr>
        </p:nvGraphicFramePr>
        <p:xfrm>
          <a:off x="1979322" y="2730479"/>
          <a:ext cx="8630871" cy="2492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6099"/>
                <a:gridCol w="1686910"/>
                <a:gridCol w="4177862"/>
              </a:tblGrid>
              <a:tr h="895590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Comic Sans MS" panose="030F0702030302020204" pitchFamily="66" charset="0"/>
                        </a:rPr>
                        <a:t>Uczeń</a:t>
                      </a:r>
                      <a:endParaRPr lang="pl-PL" sz="1600" dirty="0">
                        <a:latin typeface="Comic Sans MS" panose="030F0702030302020204" pitchFamily="66" charset="0"/>
                      </a:endParaRP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Szkoła</a:t>
                      </a:r>
                      <a:endParaRPr lang="pl-PL" sz="1800" b="1" kern="1200" dirty="0">
                        <a:solidFill>
                          <a:schemeClr val="lt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Nauczyciel przygotowujący</a:t>
                      </a:r>
                      <a:endParaRPr lang="pl-PL" sz="1800" b="1" kern="1200" dirty="0">
                        <a:solidFill>
                          <a:schemeClr val="lt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76541" marR="76541" anchor="ctr"/>
                </a:tc>
              </a:tr>
              <a:tr h="583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Michał Czech</a:t>
                      </a:r>
                      <a:endParaRPr lang="pl-PL" sz="20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PSP 19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Mariola Szczecińska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8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Alicja Haider</a:t>
                      </a:r>
                      <a:endParaRPr lang="pl-PL" sz="20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PSP 19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Mariola Szczecińska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5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Marta Jagodzińska</a:t>
                      </a:r>
                      <a:endParaRPr lang="pl-PL" sz="20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PSP 19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Mariola Szczecińska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28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32348" y="871760"/>
            <a:ext cx="9957913" cy="128089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latin typeface="Comic Sans MS" panose="030F0702030302020204" pitchFamily="66" charset="0"/>
              </a:rPr>
              <a:t>KONKURS FIZYCZNY</a:t>
            </a:r>
            <a:endParaRPr lang="pl-PL" sz="2800" b="1" dirty="0">
              <a:latin typeface="Comic Sans MS" panose="030F0702030302020204" pitchFamily="66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341414" y="2545737"/>
            <a:ext cx="5163197" cy="33540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endParaRPr lang="pl-PL" sz="2400" b="1" dirty="0" smtClean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743277"/>
              </p:ext>
            </p:extLst>
          </p:nvPr>
        </p:nvGraphicFramePr>
        <p:xfrm>
          <a:off x="1979322" y="2730479"/>
          <a:ext cx="8630871" cy="1883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6099"/>
                <a:gridCol w="1686910"/>
                <a:gridCol w="4177862"/>
              </a:tblGrid>
              <a:tr h="895590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Comic Sans MS" panose="030F0702030302020204" pitchFamily="66" charset="0"/>
                        </a:rPr>
                        <a:t>Uczeń</a:t>
                      </a:r>
                      <a:endParaRPr lang="pl-PL" sz="1600" dirty="0">
                        <a:latin typeface="Comic Sans MS" panose="030F0702030302020204" pitchFamily="66" charset="0"/>
                      </a:endParaRP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Szkoła</a:t>
                      </a:r>
                      <a:endParaRPr lang="pl-PL" sz="1800" b="1" kern="1200" dirty="0">
                        <a:solidFill>
                          <a:schemeClr val="lt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76541" marR="765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lt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Nauczyciel przygotowujący</a:t>
                      </a:r>
                      <a:endParaRPr lang="pl-PL" sz="1800" b="1" kern="1200" dirty="0">
                        <a:solidFill>
                          <a:schemeClr val="lt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76541" marR="76541" anchor="ctr"/>
                </a:tc>
              </a:tr>
              <a:tr h="756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2000" b="1" dirty="0" smtClean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Kosma </a:t>
                      </a:r>
                      <a:r>
                        <a:rPr lang="pl-PL" sz="2000" b="1" dirty="0" err="1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Saniawa</a:t>
                      </a:r>
                      <a:endParaRPr lang="pl-PL" sz="20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2000" b="1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PSP 19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000" b="1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Bożena</a:t>
                      </a:r>
                      <a:r>
                        <a:rPr lang="pl-PL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pl-PL" sz="20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Kotulska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48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1627</TotalTime>
  <Words>538</Words>
  <Application>Microsoft Office PowerPoint</Application>
  <PresentationFormat>Panoramiczny</PresentationFormat>
  <Paragraphs>111</Paragraphs>
  <Slides>15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Arial</vt:lpstr>
      <vt:lpstr>Calibri</vt:lpstr>
      <vt:lpstr>Comic Sans MS</vt:lpstr>
      <vt:lpstr>Garamond</vt:lpstr>
      <vt:lpstr>Times New Roman</vt:lpstr>
      <vt:lpstr>Organiczny</vt:lpstr>
      <vt:lpstr> Gala wręczenia listów gratulacyjnych laureatom  miejskich konkursów przedmiotowych   </vt:lpstr>
      <vt:lpstr>Zofia Kulak  uczennica Publicznej Szkoły Podstawowej nr 19 </vt:lpstr>
      <vt:lpstr>Wojciech Toczek uczeń Publicznej Szkoły Podstawowej nr 19</vt:lpstr>
      <vt:lpstr> Lena Klementowicz uczennica Publicznej Szkoły Podstawowej nr 11</vt:lpstr>
      <vt:lpstr>Szymon Nierychło uczeń Publicznej Szkoły Podstawowej nr 19 </vt:lpstr>
      <vt:lpstr>Liliana Klima uczennica Publicznej Szkoły Podstawowej nr 15</vt:lpstr>
      <vt:lpstr>Michał Stanek uczeń Publicznej Szkoły Podstawowej nr 11</vt:lpstr>
      <vt:lpstr>KONKURS BIOLOGICZY</vt:lpstr>
      <vt:lpstr>KONKURS FIZYCZNY</vt:lpstr>
      <vt:lpstr> Gala wręczenia listów gratulacyjnych laureatom  miejskich konkursów przedmiotowych   </vt:lpstr>
      <vt:lpstr>KONKURS JĘZYKA POLSKIEGO</vt:lpstr>
      <vt:lpstr>KONKURS JĘZYKA ANGIELSKIEGO</vt:lpstr>
      <vt:lpstr>KONKURS JĘZYKA NIEMIECKIEGO</vt:lpstr>
      <vt:lpstr>KONKURS HISTORYCZNY</vt:lpstr>
      <vt:lpstr> Gala wręczenia listów gratulacyjnych laureatom  miejskich konkursów przedmiotowych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Najlepsi z najlepszych</dc:title>
  <dc:creator>BJANKOWSKA</dc:creator>
  <cp:lastModifiedBy>Joanna Hencel</cp:lastModifiedBy>
  <cp:revision>150</cp:revision>
  <cp:lastPrinted>2022-06-07T09:58:28Z</cp:lastPrinted>
  <dcterms:created xsi:type="dcterms:W3CDTF">2017-05-17T12:33:09Z</dcterms:created>
  <dcterms:modified xsi:type="dcterms:W3CDTF">2023-06-09T11:44:45Z</dcterms:modified>
</cp:coreProperties>
</file>