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0"/>
  </p:notesMasterIdLst>
  <p:handoutMasterIdLst>
    <p:handoutMasterId r:id="rId21"/>
  </p:handoutMasterIdLst>
  <p:sldIdLst>
    <p:sldId id="302" r:id="rId2"/>
    <p:sldId id="257" r:id="rId3"/>
    <p:sldId id="312" r:id="rId4"/>
    <p:sldId id="311" r:id="rId5"/>
    <p:sldId id="327" r:id="rId6"/>
    <p:sldId id="322" r:id="rId7"/>
    <p:sldId id="323" r:id="rId8"/>
    <p:sldId id="314" r:id="rId9"/>
    <p:sldId id="306" r:id="rId10"/>
    <p:sldId id="301" r:id="rId11"/>
    <p:sldId id="313" r:id="rId12"/>
    <p:sldId id="326" r:id="rId13"/>
    <p:sldId id="315" r:id="rId14"/>
    <p:sldId id="272" r:id="rId15"/>
    <p:sldId id="324" r:id="rId16"/>
    <p:sldId id="325" r:id="rId17"/>
    <p:sldId id="298" r:id="rId18"/>
    <p:sldId id="318" r:id="rId19"/>
  </p:sldIdLst>
  <p:sldSz cx="12192000" cy="6858000"/>
  <p:notesSz cx="6797675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F76CD83F-2624-4B3A-ACD4-3CEC752B42F8}">
          <p14:sldIdLst>
            <p14:sldId id="302"/>
            <p14:sldId id="257"/>
            <p14:sldId id="312"/>
            <p14:sldId id="311"/>
            <p14:sldId id="327"/>
            <p14:sldId id="322"/>
            <p14:sldId id="323"/>
            <p14:sldId id="314"/>
            <p14:sldId id="306"/>
            <p14:sldId id="301"/>
            <p14:sldId id="313"/>
            <p14:sldId id="326"/>
            <p14:sldId id="315"/>
            <p14:sldId id="272"/>
            <p14:sldId id="324"/>
            <p14:sldId id="325"/>
            <p14:sldId id="298"/>
            <p14:sldId id="3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85846" autoAdjust="0"/>
  </p:normalViewPr>
  <p:slideViewPr>
    <p:cSldViewPr snapToGrid="0">
      <p:cViewPr varScale="1">
        <p:scale>
          <a:sx n="95" d="100"/>
          <a:sy n="95" d="100"/>
        </p:scale>
        <p:origin x="118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41AA4-8969-4BFD-A054-9424A5A2E1F6}" type="datetimeFigureOut">
              <a:rPr lang="pl-PL" smtClean="0"/>
              <a:pPr/>
              <a:t>3.06.2026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48600-CF5F-4374-91EF-3D937F8FB31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6969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9B4D2-A7B4-40D2-AC24-1B6F78E3F23E}" type="datetimeFigureOut">
              <a:rPr lang="pl-PL" smtClean="0"/>
              <a:pPr/>
              <a:t>3.06.2026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0594F-95F1-45DC-89D0-02DA208729C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9224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0594F-95F1-45DC-89D0-02DA208729CD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3756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0594F-95F1-45DC-89D0-02DA208729CD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6531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06D64-D104-B7E8-E763-8B55A8D77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3596C4AE-A204-2CC6-41ED-E281EAD967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DA2D40ED-47EA-045A-8B80-6D994532E6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49FF3C5-9561-39D3-7E93-94EBCAF920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0594F-95F1-45DC-89D0-02DA208729CD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6169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B8213-8486-1C02-1654-30C79DDA6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99B997B8-1C2D-F9AF-5E00-450726D19B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29015FAB-6250-4AC1-507E-E28C95B676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E9B10CE-DD05-5ED2-616F-DAFB46B0A4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0594F-95F1-45DC-89D0-02DA208729CD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622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0594F-95F1-45DC-89D0-02DA208729CD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4793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0594F-95F1-45DC-89D0-02DA208729CD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7123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DAB48F8-D6EF-40C8-B1F3-9095392B2715}" type="datetimeFigureOut">
              <a:rPr lang="pl-PL" smtClean="0"/>
              <a:pPr/>
              <a:t>3.06.2026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BE1E94A-6FD8-48D8-842E-41BFEC08C72A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46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48F8-D6EF-40C8-B1F3-9095392B2715}" type="datetimeFigureOut">
              <a:rPr lang="pl-PL" smtClean="0"/>
              <a:pPr/>
              <a:t>3.06.2026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E94A-6FD8-48D8-842E-41BFEC08C72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823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48F8-D6EF-40C8-B1F3-9095392B2715}" type="datetimeFigureOut">
              <a:rPr lang="pl-PL" smtClean="0"/>
              <a:pPr/>
              <a:t>3.06.2026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E94A-6FD8-48D8-842E-41BFEC08C72A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884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48F8-D6EF-40C8-B1F3-9095392B2715}" type="datetimeFigureOut">
              <a:rPr lang="pl-PL" smtClean="0"/>
              <a:pPr/>
              <a:t>3.06.2026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E94A-6FD8-48D8-842E-41BFEC08C72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2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48F8-D6EF-40C8-B1F3-9095392B2715}" type="datetimeFigureOut">
              <a:rPr lang="pl-PL" smtClean="0"/>
              <a:pPr/>
              <a:t>3.06.2026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E94A-6FD8-48D8-842E-41BFEC08C72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2448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48F8-D6EF-40C8-B1F3-9095392B2715}" type="datetimeFigureOut">
              <a:rPr lang="pl-PL" smtClean="0"/>
              <a:pPr/>
              <a:t>3.06.2026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E94A-6FD8-48D8-842E-41BFEC08C72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175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48F8-D6EF-40C8-B1F3-9095392B2715}" type="datetimeFigureOut">
              <a:rPr lang="pl-PL" smtClean="0"/>
              <a:pPr/>
              <a:t>3.06.2026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E94A-6FD8-48D8-842E-41BFEC08C72A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891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48F8-D6EF-40C8-B1F3-9095392B2715}" type="datetimeFigureOut">
              <a:rPr lang="pl-PL" smtClean="0"/>
              <a:pPr/>
              <a:t>3.06.2026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E94A-6FD8-48D8-842E-41BFEC08C72A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27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48F8-D6EF-40C8-B1F3-9095392B2715}" type="datetimeFigureOut">
              <a:rPr lang="pl-PL" smtClean="0"/>
              <a:pPr/>
              <a:t>3.06.2026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E94A-6FD8-48D8-842E-41BFEC08C72A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822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48F8-D6EF-40C8-B1F3-9095392B2715}" type="datetimeFigureOut">
              <a:rPr lang="pl-PL" smtClean="0"/>
              <a:pPr/>
              <a:t>3.06.2026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E94A-6FD8-48D8-842E-41BFEC08C72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0591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48F8-D6EF-40C8-B1F3-9095392B2715}" type="datetimeFigureOut">
              <a:rPr lang="pl-PL" smtClean="0"/>
              <a:pPr/>
              <a:t>3.06.2026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E94A-6FD8-48D8-842E-41BFEC08C72A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548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48F8-D6EF-40C8-B1F3-9095392B2715}" type="datetimeFigureOut">
              <a:rPr lang="pl-PL" smtClean="0"/>
              <a:pPr/>
              <a:t>3.06.2026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E94A-6FD8-48D8-842E-41BFEC08C72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7057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48F8-D6EF-40C8-B1F3-9095392B2715}" type="datetimeFigureOut">
              <a:rPr lang="pl-PL" smtClean="0"/>
              <a:pPr/>
              <a:t>3.06.2026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E94A-6FD8-48D8-842E-41BFEC08C72A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927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48F8-D6EF-40C8-B1F3-9095392B2715}" type="datetimeFigureOut">
              <a:rPr lang="pl-PL" smtClean="0"/>
              <a:pPr/>
              <a:t>3.06.2026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E94A-6FD8-48D8-842E-41BFEC08C72A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069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48F8-D6EF-40C8-B1F3-9095392B2715}" type="datetimeFigureOut">
              <a:rPr lang="pl-PL" smtClean="0"/>
              <a:pPr/>
              <a:t>3.06.2026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E94A-6FD8-48D8-842E-41BFEC08C72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9914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48F8-D6EF-40C8-B1F3-9095392B2715}" type="datetimeFigureOut">
              <a:rPr lang="pl-PL" smtClean="0"/>
              <a:pPr/>
              <a:t>3.06.2026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E94A-6FD8-48D8-842E-41BFEC08C72A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65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48F8-D6EF-40C8-B1F3-9095392B2715}" type="datetimeFigureOut">
              <a:rPr lang="pl-PL" smtClean="0"/>
              <a:pPr/>
              <a:t>3.06.2026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E94A-6FD8-48D8-842E-41BFEC08C72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4551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DAB48F8-D6EF-40C8-B1F3-9095392B2715}" type="datetimeFigureOut">
              <a:rPr lang="pl-PL" smtClean="0"/>
              <a:pPr/>
              <a:t>3.06.2026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BE1E94A-6FD8-48D8-842E-41BFEC08C72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691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7817" y="694746"/>
            <a:ext cx="10567555" cy="1643209"/>
          </a:xfrm>
        </p:spPr>
        <p:txBody>
          <a:bodyPr>
            <a:normAutofit fontScale="90000"/>
          </a:bodyPr>
          <a:lstStyle/>
          <a:p>
            <a:pPr algn="ctr"/>
            <a:br>
              <a:rPr lang="pl-PL" dirty="0">
                <a:latin typeface="Comic Sans MS" panose="030F0702030302020204" pitchFamily="66" charset="0"/>
              </a:rPr>
            </a:b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Gala wręczenia listów gratulacyjnych laureatom miejskich konkursów przedmiotowych  </a:t>
            </a:r>
            <a:br>
              <a:rPr lang="pl-PL" i="1" dirty="0">
                <a:latin typeface="Comic Sans MS" panose="030F0702030302020204" pitchFamily="66" charset="0"/>
              </a:rPr>
            </a:b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7522553" y="3914031"/>
            <a:ext cx="286835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ts val="1000"/>
              </a:spcBef>
              <a:buClr>
                <a:srgbClr val="A53010"/>
              </a:buClr>
            </a:pPr>
            <a:r>
              <a:rPr lang="pl-PL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10.06.2026</a:t>
            </a:r>
          </a:p>
        </p:txBody>
      </p:sp>
      <p:pic>
        <p:nvPicPr>
          <p:cNvPr id="8" name="Obraz 7" descr="http://www.kedzierzynkozle.pl/portal/index.php?t=210&amp;id=32409&amp;mode=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989" y="347038"/>
            <a:ext cx="1160871" cy="1481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Nauka zdalna na studiach –  wady i zale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0" y="2545527"/>
            <a:ext cx="5067301" cy="346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3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32348" y="871760"/>
            <a:ext cx="9957913" cy="1280890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latin typeface="Comic Sans MS" panose="030F0702030302020204" pitchFamily="66" charset="0"/>
              </a:rPr>
              <a:t>KONKURS BIOLOGICZNY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341414" y="2545737"/>
            <a:ext cx="5163197" cy="33540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endParaRPr lang="pl-PL" sz="2400" b="1" dirty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432589"/>
              </p:ext>
            </p:extLst>
          </p:nvPr>
        </p:nvGraphicFramePr>
        <p:xfrm>
          <a:off x="1979322" y="2730478"/>
          <a:ext cx="8806442" cy="1798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2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1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28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04103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latin typeface="Comic Sans MS" panose="030F0702030302020204" pitchFamily="66" charset="0"/>
                        </a:rPr>
                        <a:t>Uczeń</a:t>
                      </a:r>
                      <a:endParaRPr lang="pl-PL" sz="1600" dirty="0">
                        <a:latin typeface="Comic Sans MS" panose="030F0702030302020204" pitchFamily="66" charset="0"/>
                      </a:endParaRPr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>
                          <a:solidFill>
                            <a:schemeClr val="lt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Szkoła</a:t>
                      </a:r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>
                          <a:solidFill>
                            <a:schemeClr val="lt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Nauczyciel przygotowujący</a:t>
                      </a:r>
                    </a:p>
                  </a:txBody>
                  <a:tcPr marL="76541" marR="7654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682">
                <a:tc>
                  <a:txBody>
                    <a:bodyPr/>
                    <a:lstStyle/>
                    <a:p>
                      <a:pPr algn="l"/>
                      <a:r>
                        <a:rPr lang="pl-PL" sz="2000" b="1" dirty="0">
                          <a:latin typeface="Comic Sans MS" panose="030F0702030302020204" pitchFamily="66" charset="0"/>
                        </a:rPr>
                        <a:t>Zuzanna Przybyła</a:t>
                      </a:r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2000" b="1" kern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PSP 19</a:t>
                      </a:r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b="1" kern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Mariola Szczecińska</a:t>
                      </a:r>
                      <a:endParaRPr lang="pl-PL" sz="2000" b="1" kern="1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76541" marR="76541" anchor="ctr"/>
                </a:tc>
                <a:extLst>
                  <a:ext uri="{0D108BD9-81ED-4DB2-BD59-A6C34878D82A}">
                    <a16:rowId xmlns:a16="http://schemas.microsoft.com/office/drawing/2014/main" val="2274922715"/>
                  </a:ext>
                </a:extLst>
              </a:tr>
            </a:tbl>
          </a:graphicData>
        </a:graphic>
      </p:graphicFrame>
      <p:pic>
        <p:nvPicPr>
          <p:cNvPr id="5" name="Picture 2" descr="https://blogger.googleusercontent.com/img/b/R29vZ2xl/AVvXsEjUb18g9GsCtgyhRsDk_w4FG6910FFIuRqF1gCla79UaHrH0OF49Tjmqlsc2yuWbCVH9C4OfOxOkjhZNMIMIluPnqT0FF_r1Jbn62y3_46z69DjWIo_rzAYZwz18i7E7xfEvnL04MEvWXo/s1600/44_%2528www.e-gify.pl%2529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012" y="958203"/>
            <a:ext cx="1280889" cy="128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Uśmiechnięta buźka 3">
            <a:extLst>
              <a:ext uri="{FF2B5EF4-FFF2-40B4-BE49-F238E27FC236}">
                <a16:creationId xmlns:a16="http://schemas.microsoft.com/office/drawing/2014/main" id="{DEF2F10B-57C2-7FBF-8338-100C25586BCC}"/>
              </a:ext>
            </a:extLst>
          </p:cNvPr>
          <p:cNvSpPr/>
          <p:nvPr/>
        </p:nvSpPr>
        <p:spPr>
          <a:xfrm>
            <a:off x="1032348" y="5368784"/>
            <a:ext cx="561109" cy="531013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066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8836D6-5884-1343-1C71-3EDBCFD3E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875" y="809414"/>
            <a:ext cx="9601196" cy="1303867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Comic Sans MS" panose="030F0702030302020204" pitchFamily="66" charset="0"/>
              </a:rPr>
              <a:t>KONKURS INFORMATYCZNY</a:t>
            </a:r>
            <a:endParaRPr lang="pl-PL" sz="2800" dirty="0"/>
          </a:p>
        </p:txBody>
      </p:sp>
      <p:pic>
        <p:nvPicPr>
          <p:cNvPr id="7" name="Picture 2" descr="https://blogger.googleusercontent.com/img/b/R29vZ2xl/AVvXsEjUb18g9GsCtgyhRsDk_w4FG6910FFIuRqF1gCla79UaHrH0OF49Tjmqlsc2yuWbCVH9C4OfOxOkjhZNMIMIluPnqT0FF_r1Jbn62y3_46z69DjWIo_rzAYZwz18i7E7xfEvnL04MEvWXo/s1600/44_%2528www.e-gify.pl%2529.gif">
            <a:extLst>
              <a:ext uri="{FF2B5EF4-FFF2-40B4-BE49-F238E27FC236}">
                <a16:creationId xmlns:a16="http://schemas.microsoft.com/office/drawing/2014/main" id="{B615D723-7D84-5C17-BED8-CCBCDF7AB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579" y="819612"/>
            <a:ext cx="1293667" cy="129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1972A7F4-B69D-EF2C-726A-6ACC24282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614461"/>
              </p:ext>
            </p:extLst>
          </p:nvPr>
        </p:nvGraphicFramePr>
        <p:xfrm>
          <a:off x="1579416" y="2564045"/>
          <a:ext cx="9462655" cy="2003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0132">
                  <a:extLst>
                    <a:ext uri="{9D8B030D-6E8A-4147-A177-3AD203B41FA5}">
                      <a16:colId xmlns:a16="http://schemas.microsoft.com/office/drawing/2014/main" val="391388271"/>
                    </a:ext>
                  </a:extLst>
                </a:gridCol>
                <a:gridCol w="3155870">
                  <a:extLst>
                    <a:ext uri="{9D8B030D-6E8A-4147-A177-3AD203B41FA5}">
                      <a16:colId xmlns:a16="http://schemas.microsoft.com/office/drawing/2014/main" val="2971419445"/>
                    </a:ext>
                  </a:extLst>
                </a:gridCol>
                <a:gridCol w="3116653">
                  <a:extLst>
                    <a:ext uri="{9D8B030D-6E8A-4147-A177-3AD203B41FA5}">
                      <a16:colId xmlns:a16="http://schemas.microsoft.com/office/drawing/2014/main" val="353769667"/>
                    </a:ext>
                  </a:extLst>
                </a:gridCol>
              </a:tblGrid>
              <a:tr h="673628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latin typeface="Comic Sans MS" panose="030F0702030302020204" pitchFamily="66" charset="0"/>
                        </a:rPr>
                        <a:t>Uczeń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latin typeface="Comic Sans MS" panose="030F0702030302020204" pitchFamily="66" charset="0"/>
                        </a:rPr>
                        <a:t>Szkoła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Comic Sans MS" panose="030F0702030302020204" pitchFamily="66" charset="0"/>
                        </a:rPr>
                        <a:t>Nauczyciel przygotowujący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293101"/>
                  </a:ext>
                </a:extLst>
              </a:tr>
              <a:tr h="496198">
                <a:tc>
                  <a:txBody>
                    <a:bodyPr/>
                    <a:lstStyle/>
                    <a:p>
                      <a:r>
                        <a:rPr lang="pl-PL" sz="2000" b="1" dirty="0">
                          <a:latin typeface="Comic Sans MS" panose="030F0702030302020204" pitchFamily="66" charset="0"/>
                        </a:rPr>
                        <a:t>Michał Szkolny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PSP 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>
                          <a:latin typeface="Comic Sans MS" panose="030F0702030302020204" pitchFamily="66" charset="0"/>
                        </a:rPr>
                        <a:t>Alina Uzny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707812"/>
                  </a:ext>
                </a:extLst>
              </a:tr>
              <a:tr h="417008">
                <a:tc>
                  <a:txBody>
                    <a:bodyPr/>
                    <a:lstStyle/>
                    <a:p>
                      <a:r>
                        <a:rPr lang="pl-PL" sz="2000" b="1" dirty="0">
                          <a:latin typeface="Comic Sans MS" panose="030F0702030302020204" pitchFamily="66" charset="0"/>
                        </a:rPr>
                        <a:t>Łukasz Kałamaga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PSP 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>
                          <a:latin typeface="Comic Sans MS" panose="030F0702030302020204" pitchFamily="66" charset="0"/>
                        </a:rPr>
                        <a:t>Alina Uzny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411542"/>
                  </a:ext>
                </a:extLst>
              </a:tr>
              <a:tr h="417008">
                <a:tc>
                  <a:txBody>
                    <a:bodyPr/>
                    <a:lstStyle/>
                    <a:p>
                      <a:r>
                        <a:rPr lang="pl-PL" sz="2000" b="1" dirty="0">
                          <a:latin typeface="Comic Sans MS" panose="030F0702030302020204" pitchFamily="66" charset="0"/>
                        </a:rPr>
                        <a:t>Szymon Kędzierski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PZPSz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>
                          <a:latin typeface="Comic Sans MS" panose="030F0702030302020204" pitchFamily="66" charset="0"/>
                        </a:rPr>
                        <a:t>Piotr Garbacz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391691"/>
                  </a:ext>
                </a:extLst>
              </a:tr>
            </a:tbl>
          </a:graphicData>
        </a:graphic>
      </p:graphicFrame>
      <p:sp>
        <p:nvSpPr>
          <p:cNvPr id="11" name="Uśmiechnięta buźka 10">
            <a:extLst>
              <a:ext uri="{FF2B5EF4-FFF2-40B4-BE49-F238E27FC236}">
                <a16:creationId xmlns:a16="http://schemas.microsoft.com/office/drawing/2014/main" id="{62DC5675-C5F3-F91C-C72B-EB7C6429BF45}"/>
              </a:ext>
            </a:extLst>
          </p:cNvPr>
          <p:cNvSpPr/>
          <p:nvPr/>
        </p:nvSpPr>
        <p:spPr>
          <a:xfrm>
            <a:off x="879766" y="5517573"/>
            <a:ext cx="561109" cy="531013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553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CDFA06-F985-3432-21CE-F145971C0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E17BBE-E86C-B50B-FE6E-7E9B5B971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348" y="871760"/>
            <a:ext cx="9957913" cy="1280890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latin typeface="Comic Sans MS" panose="030F0702030302020204" pitchFamily="66" charset="0"/>
              </a:rPr>
              <a:t>KONKURS CHEMICZNY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ECC5D60-6CE8-5838-1196-5441E077B5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414" y="2545737"/>
            <a:ext cx="5163197" cy="33540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endParaRPr lang="pl-PL" sz="2400" b="1" dirty="0"/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FFFF4F91-2685-5CF2-CB58-881A53EE7A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502081"/>
              </p:ext>
            </p:extLst>
          </p:nvPr>
        </p:nvGraphicFramePr>
        <p:xfrm>
          <a:off x="1979322" y="2730478"/>
          <a:ext cx="8806442" cy="2493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2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1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28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04103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latin typeface="Comic Sans MS" panose="030F0702030302020204" pitchFamily="66" charset="0"/>
                        </a:rPr>
                        <a:t>Uczeń</a:t>
                      </a:r>
                      <a:endParaRPr lang="pl-PL" sz="1600" dirty="0">
                        <a:latin typeface="Comic Sans MS" panose="030F0702030302020204" pitchFamily="66" charset="0"/>
                      </a:endParaRPr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>
                          <a:solidFill>
                            <a:schemeClr val="lt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Szkoła</a:t>
                      </a:r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>
                          <a:solidFill>
                            <a:schemeClr val="lt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Nauczyciel przygotowujący</a:t>
                      </a:r>
                    </a:p>
                  </a:txBody>
                  <a:tcPr marL="76541" marR="7654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682">
                <a:tc>
                  <a:txBody>
                    <a:bodyPr/>
                    <a:lstStyle/>
                    <a:p>
                      <a:pPr algn="l"/>
                      <a:r>
                        <a:rPr lang="pl-PL" sz="2000" b="1" dirty="0">
                          <a:latin typeface="Comic Sans MS" panose="030F0702030302020204" pitchFamily="66" charset="0"/>
                        </a:rPr>
                        <a:t>Piotr Zązel</a:t>
                      </a:r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2000" b="1" kern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PSP 11</a:t>
                      </a:r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2000" b="1" kern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Łukasz Gajewski</a:t>
                      </a:r>
                    </a:p>
                  </a:txBody>
                  <a:tcPr marL="76541" marR="76541" anchor="ctr"/>
                </a:tc>
                <a:extLst>
                  <a:ext uri="{0D108BD9-81ED-4DB2-BD59-A6C34878D82A}">
                    <a16:rowId xmlns:a16="http://schemas.microsoft.com/office/drawing/2014/main" val="2274922715"/>
                  </a:ext>
                </a:extLst>
              </a:tr>
              <a:tr h="694682">
                <a:tc>
                  <a:txBody>
                    <a:bodyPr/>
                    <a:lstStyle/>
                    <a:p>
                      <a:pPr algn="l"/>
                      <a:r>
                        <a:rPr lang="pl-PL" sz="2000" b="1" dirty="0">
                          <a:latin typeface="Comic Sans MS" panose="030F0702030302020204" pitchFamily="66" charset="0"/>
                        </a:rPr>
                        <a:t>Paulina Kacprzak</a:t>
                      </a:r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2000" b="1" kern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PSP 19</a:t>
                      </a:r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2000" b="1" kern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Bożena Kotulska</a:t>
                      </a:r>
                    </a:p>
                  </a:txBody>
                  <a:tcPr marL="76541" marR="76541" anchor="ctr"/>
                </a:tc>
                <a:extLst>
                  <a:ext uri="{0D108BD9-81ED-4DB2-BD59-A6C34878D82A}">
                    <a16:rowId xmlns:a16="http://schemas.microsoft.com/office/drawing/2014/main" val="403418269"/>
                  </a:ext>
                </a:extLst>
              </a:tr>
            </a:tbl>
          </a:graphicData>
        </a:graphic>
      </p:graphicFrame>
      <p:pic>
        <p:nvPicPr>
          <p:cNvPr id="5" name="Picture 2" descr="https://blogger.googleusercontent.com/img/b/R29vZ2xl/AVvXsEjUb18g9GsCtgyhRsDk_w4FG6910FFIuRqF1gCla79UaHrH0OF49Tjmqlsc2yuWbCVH9C4OfOxOkjhZNMIMIluPnqT0FF_r1Jbn62y3_46z69DjWIo_rzAYZwz18i7E7xfEvnL04MEvWXo/s1600/44_%2528www.e-gify.pl%2529.gif">
            <a:extLst>
              <a:ext uri="{FF2B5EF4-FFF2-40B4-BE49-F238E27FC236}">
                <a16:creationId xmlns:a16="http://schemas.microsoft.com/office/drawing/2014/main" id="{E5369FB2-B18E-7F08-B530-8BC49776C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875" y="958203"/>
            <a:ext cx="1280889" cy="128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Uśmiechnięta buźka 3">
            <a:extLst>
              <a:ext uri="{FF2B5EF4-FFF2-40B4-BE49-F238E27FC236}">
                <a16:creationId xmlns:a16="http://schemas.microsoft.com/office/drawing/2014/main" id="{846D0D10-C811-B422-882D-3FD4E19E163D}"/>
              </a:ext>
            </a:extLst>
          </p:cNvPr>
          <p:cNvSpPr/>
          <p:nvPr/>
        </p:nvSpPr>
        <p:spPr>
          <a:xfrm>
            <a:off x="1032348" y="5368784"/>
            <a:ext cx="561109" cy="531013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85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7817" y="694746"/>
            <a:ext cx="10567555" cy="1643209"/>
          </a:xfrm>
        </p:spPr>
        <p:txBody>
          <a:bodyPr>
            <a:normAutofit fontScale="90000"/>
          </a:bodyPr>
          <a:lstStyle/>
          <a:p>
            <a:pPr algn="ctr"/>
            <a:br>
              <a:rPr lang="pl-PL" dirty="0">
                <a:latin typeface="Comic Sans MS" panose="030F0702030302020204" pitchFamily="66" charset="0"/>
              </a:rPr>
            </a:b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Gala wręczenia listów gratulacyjnych laureatom miejskich konkursów przedmiotowych  </a:t>
            </a:r>
            <a:br>
              <a:rPr lang="pl-PL" i="1" dirty="0">
                <a:latin typeface="Comic Sans MS" panose="030F0702030302020204" pitchFamily="66" charset="0"/>
              </a:rPr>
            </a:b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7522553" y="3914031"/>
            <a:ext cx="286835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ts val="1000"/>
              </a:spcBef>
              <a:buClr>
                <a:srgbClr val="A53010"/>
              </a:buClr>
            </a:pPr>
            <a:r>
              <a:rPr lang="pl-PL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10.06.2026</a:t>
            </a:r>
          </a:p>
        </p:txBody>
      </p:sp>
      <p:pic>
        <p:nvPicPr>
          <p:cNvPr id="8" name="Obraz 7" descr="http://www.kedzierzynkozle.pl/portal/index.php?t=210&amp;id=32409&amp;mode=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989" y="347038"/>
            <a:ext cx="1160871" cy="1481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Nauka zdalna na studiach –  wady i zale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0" y="2545527"/>
            <a:ext cx="5067301" cy="346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64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32348" y="871760"/>
            <a:ext cx="9957913" cy="1280890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KONKURS JĘZYKA POLSKIEGO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341414" y="2545737"/>
            <a:ext cx="5163197" cy="33540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endParaRPr lang="pl-PL" sz="2400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386876"/>
              </p:ext>
            </p:extLst>
          </p:nvPr>
        </p:nvGraphicFramePr>
        <p:xfrm>
          <a:off x="1693717" y="2774373"/>
          <a:ext cx="9195954" cy="2045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5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7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35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679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latin typeface="Comic Sans MS" panose="030F0702030302020204" pitchFamily="66" charset="0"/>
                        </a:rPr>
                        <a:t>Uczeń</a:t>
                      </a:r>
                      <a:endParaRPr lang="pl-PL" sz="160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>
                          <a:solidFill>
                            <a:schemeClr val="lt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Szkoła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>
                          <a:solidFill>
                            <a:schemeClr val="lt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Nauczyciel przygotowujący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966">
                <a:tc>
                  <a:txBody>
                    <a:bodyPr/>
                    <a:lstStyle/>
                    <a:p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Tatiana Kazanowska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PSP 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Joanna Olechowska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88">
                <a:tc>
                  <a:txBody>
                    <a:bodyPr/>
                    <a:lstStyle/>
                    <a:p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Zuzanna Biały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PSP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Ewa Mikita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194" name="Picture 2" descr="https://blogger.googleusercontent.com/img/b/R29vZ2xl/AVvXsEjUb18g9GsCtgyhRsDk_w4FG6910FFIuRqF1gCla79UaHrH0OF49Tjmqlsc2yuWbCVH9C4OfOxOkjhZNMIMIluPnqT0FF_r1Jbn62y3_46z69DjWIo_rzAYZwz18i7E7xfEvnL04MEvWXo/s1600/44_%2528www.e-gify.pl%2529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473" y="958203"/>
            <a:ext cx="1236519" cy="123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śmiechnięta buźka 2">
            <a:extLst>
              <a:ext uri="{FF2B5EF4-FFF2-40B4-BE49-F238E27FC236}">
                <a16:creationId xmlns:a16="http://schemas.microsoft.com/office/drawing/2014/main" id="{64B45215-0520-8371-7A81-7ED913984F6A}"/>
              </a:ext>
            </a:extLst>
          </p:cNvPr>
          <p:cNvSpPr/>
          <p:nvPr/>
        </p:nvSpPr>
        <p:spPr>
          <a:xfrm>
            <a:off x="984041" y="5368785"/>
            <a:ext cx="561109" cy="531013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748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1F493-D772-2E6A-1BC7-5006649D0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38BA5F-2DE8-35DD-32F8-9E097726E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348" y="871760"/>
            <a:ext cx="9957913" cy="1280890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latin typeface="Comic Sans MS" panose="030F0702030302020204" pitchFamily="66" charset="0"/>
              </a:rPr>
              <a:t>KONKURS HISTORYCZNY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AAA7893-710F-B5D7-B5E9-8B187BAC21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414" y="2545737"/>
            <a:ext cx="5163197" cy="33540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endParaRPr lang="pl-PL" sz="2400" b="1" dirty="0"/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21797EF0-CD14-17FD-4C98-9C2DF9F23E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860586"/>
              </p:ext>
            </p:extLst>
          </p:nvPr>
        </p:nvGraphicFramePr>
        <p:xfrm>
          <a:off x="1979322" y="2730479"/>
          <a:ext cx="8630871" cy="2615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6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6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77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5590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latin typeface="Comic Sans MS" panose="030F0702030302020204" pitchFamily="66" charset="0"/>
                        </a:rPr>
                        <a:t>Uczeń</a:t>
                      </a:r>
                      <a:endParaRPr lang="pl-PL" sz="1600" dirty="0">
                        <a:latin typeface="Comic Sans MS" panose="030F0702030302020204" pitchFamily="66" charset="0"/>
                      </a:endParaRPr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>
                          <a:solidFill>
                            <a:schemeClr val="lt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Szkoła</a:t>
                      </a:r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>
                          <a:solidFill>
                            <a:schemeClr val="lt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Nauczyciel przygotowujący</a:t>
                      </a:r>
                    </a:p>
                  </a:txBody>
                  <a:tcPr marL="76541" marR="7654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Dominik Liszka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PSP 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Katarzyna Jężak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5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Lena Szary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ZSP 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Urszula Leonowicz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8887279"/>
                  </a:ext>
                </a:extLst>
              </a:tr>
              <a:tr h="525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Szymon Szmajda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PSP 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Aurelia Sulima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2" descr="https://blogger.googleusercontent.com/img/b/R29vZ2xl/AVvXsEjUb18g9GsCtgyhRsDk_w4FG6910FFIuRqF1gCla79UaHrH0OF49Tjmqlsc2yuWbCVH9C4OfOxOkjhZNMIMIluPnqT0FF_r1Jbn62y3_46z69DjWIo_rzAYZwz18i7E7xfEvnL04MEvWXo/s1600/44_%2528www.e-gify.pl%2529.gif">
            <a:extLst>
              <a:ext uri="{FF2B5EF4-FFF2-40B4-BE49-F238E27FC236}">
                <a16:creationId xmlns:a16="http://schemas.microsoft.com/office/drawing/2014/main" id="{59A58FF2-AD8F-3362-648E-C0873C452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1009648"/>
            <a:ext cx="1143001" cy="114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śmiechnięta buźka 2">
            <a:extLst>
              <a:ext uri="{FF2B5EF4-FFF2-40B4-BE49-F238E27FC236}">
                <a16:creationId xmlns:a16="http://schemas.microsoft.com/office/drawing/2014/main" id="{128F84B3-0A50-6562-CB5F-7F6013852E16}"/>
              </a:ext>
            </a:extLst>
          </p:cNvPr>
          <p:cNvSpPr/>
          <p:nvPr/>
        </p:nvSpPr>
        <p:spPr>
          <a:xfrm>
            <a:off x="1020698" y="5455227"/>
            <a:ext cx="561109" cy="531013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163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AE0D8-1778-C34C-1A8A-A5661A72F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248A71-8643-7BB0-7CBA-FF3F64B40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348" y="871760"/>
            <a:ext cx="9957913" cy="1280890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latin typeface="Comic Sans MS" panose="030F0702030302020204" pitchFamily="66" charset="0"/>
              </a:rPr>
              <a:t>KONKURS JĘZYKA ANGIELSKIEGO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7522F4D-C6B5-3DA7-4246-7D17F68330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414" y="2545737"/>
            <a:ext cx="5163197" cy="33540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endParaRPr lang="pl-PL" sz="2400" b="1" dirty="0"/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147DD12F-C9FD-20BD-3DE1-CE74611DE0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719632"/>
              </p:ext>
            </p:extLst>
          </p:nvPr>
        </p:nvGraphicFramePr>
        <p:xfrm>
          <a:off x="1979322" y="2730478"/>
          <a:ext cx="8806442" cy="2493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2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1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28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04103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latin typeface="Comic Sans MS" panose="030F0702030302020204" pitchFamily="66" charset="0"/>
                        </a:rPr>
                        <a:t>Uczeń</a:t>
                      </a:r>
                      <a:endParaRPr lang="pl-PL" sz="1600" dirty="0">
                        <a:latin typeface="Comic Sans MS" panose="030F0702030302020204" pitchFamily="66" charset="0"/>
                      </a:endParaRPr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>
                          <a:solidFill>
                            <a:schemeClr val="lt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Szkoła</a:t>
                      </a:r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>
                          <a:solidFill>
                            <a:schemeClr val="lt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Nauczyciel przygotowujący</a:t>
                      </a:r>
                    </a:p>
                  </a:txBody>
                  <a:tcPr marL="76541" marR="7654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682">
                <a:tc>
                  <a:txBody>
                    <a:bodyPr/>
                    <a:lstStyle/>
                    <a:p>
                      <a:pPr algn="l"/>
                      <a:r>
                        <a:rPr lang="pl-PL" sz="2000" b="1" dirty="0">
                          <a:latin typeface="Comic Sans MS" panose="030F0702030302020204" pitchFamily="66" charset="0"/>
                        </a:rPr>
                        <a:t>Matylda Frączek</a:t>
                      </a:r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2000" b="1" kern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PSP 12</a:t>
                      </a:r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2000" b="1" kern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Agnieszka Opiat-Tarka</a:t>
                      </a:r>
                    </a:p>
                  </a:txBody>
                  <a:tcPr marL="76541" marR="76541" anchor="ctr"/>
                </a:tc>
                <a:extLst>
                  <a:ext uri="{0D108BD9-81ED-4DB2-BD59-A6C34878D82A}">
                    <a16:rowId xmlns:a16="http://schemas.microsoft.com/office/drawing/2014/main" val="2274922715"/>
                  </a:ext>
                </a:extLst>
              </a:tr>
              <a:tr h="694682">
                <a:tc>
                  <a:txBody>
                    <a:bodyPr/>
                    <a:lstStyle/>
                    <a:p>
                      <a:pPr algn="l"/>
                      <a:r>
                        <a:rPr lang="pl-PL" sz="2000" b="1" dirty="0">
                          <a:latin typeface="Comic Sans MS" panose="030F0702030302020204" pitchFamily="66" charset="0"/>
                        </a:rPr>
                        <a:t>Amelia Suska</a:t>
                      </a:r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2000" b="1" kern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PSP 5</a:t>
                      </a:r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2000" b="1" kern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Ilona Naróg</a:t>
                      </a:r>
                    </a:p>
                  </a:txBody>
                  <a:tcPr marL="76541" marR="76541" anchor="ctr"/>
                </a:tc>
                <a:extLst>
                  <a:ext uri="{0D108BD9-81ED-4DB2-BD59-A6C34878D82A}">
                    <a16:rowId xmlns:a16="http://schemas.microsoft.com/office/drawing/2014/main" val="403418269"/>
                  </a:ext>
                </a:extLst>
              </a:tr>
            </a:tbl>
          </a:graphicData>
        </a:graphic>
      </p:graphicFrame>
      <p:pic>
        <p:nvPicPr>
          <p:cNvPr id="5" name="Picture 2" descr="https://blogger.googleusercontent.com/img/b/R29vZ2xl/AVvXsEjUb18g9GsCtgyhRsDk_w4FG6910FFIuRqF1gCla79UaHrH0OF49Tjmqlsc2yuWbCVH9C4OfOxOkjhZNMIMIluPnqT0FF_r1Jbn62y3_46z69DjWIo_rzAYZwz18i7E7xfEvnL04MEvWXo/s1600/44_%2528www.e-gify.pl%2529.gif">
            <a:extLst>
              <a:ext uri="{FF2B5EF4-FFF2-40B4-BE49-F238E27FC236}">
                <a16:creationId xmlns:a16="http://schemas.microsoft.com/office/drawing/2014/main" id="{A991BA3F-41FE-6FB1-3B27-A2F0BF834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875" y="958203"/>
            <a:ext cx="1280889" cy="128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Uśmiechnięta buźka 3">
            <a:extLst>
              <a:ext uri="{FF2B5EF4-FFF2-40B4-BE49-F238E27FC236}">
                <a16:creationId xmlns:a16="http://schemas.microsoft.com/office/drawing/2014/main" id="{B2855D91-91DD-BE52-3F72-449C7B6D06C6}"/>
              </a:ext>
            </a:extLst>
          </p:cNvPr>
          <p:cNvSpPr/>
          <p:nvPr/>
        </p:nvSpPr>
        <p:spPr>
          <a:xfrm>
            <a:off x="1032348" y="5368784"/>
            <a:ext cx="561109" cy="531013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708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32348" y="871760"/>
            <a:ext cx="9957913" cy="1280890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latin typeface="Comic Sans MS" panose="030F0702030302020204" pitchFamily="66" charset="0"/>
              </a:rPr>
              <a:t>KONKURS JĘZYKA NIEMIECKIEGO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341414" y="2545737"/>
            <a:ext cx="5163197" cy="33540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endParaRPr lang="pl-PL" sz="2400" b="1" dirty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186795"/>
              </p:ext>
            </p:extLst>
          </p:nvPr>
        </p:nvGraphicFramePr>
        <p:xfrm>
          <a:off x="1839192" y="2730479"/>
          <a:ext cx="9050484" cy="2984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0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8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0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72231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latin typeface="Comic Sans MS" panose="030F0702030302020204" pitchFamily="66" charset="0"/>
                        </a:rPr>
                        <a:t>Uczeń</a:t>
                      </a:r>
                      <a:endParaRPr lang="pl-PL" sz="1600" dirty="0">
                        <a:latin typeface="Comic Sans MS" panose="030F0702030302020204" pitchFamily="66" charset="0"/>
                      </a:endParaRPr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>
                          <a:solidFill>
                            <a:schemeClr val="lt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Szkoła</a:t>
                      </a:r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>
                          <a:solidFill>
                            <a:schemeClr val="lt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Nauczyciel przygotowujący</a:t>
                      </a:r>
                    </a:p>
                  </a:txBody>
                  <a:tcPr marL="76541" marR="7654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Weronika Piechulik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PZPSz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Sabina Kapusta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1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Maria Kieslich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ZSP 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Karolina Wowra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8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Lukas Łopata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PZPSz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Sabina Kapusta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2" descr="https://blogger.googleusercontent.com/img/b/R29vZ2xl/AVvXsEjUb18g9GsCtgyhRsDk_w4FG6910FFIuRqF1gCla79UaHrH0OF49Tjmqlsc2yuWbCVH9C4OfOxOkjhZNMIMIluPnqT0FF_r1Jbn62y3_46z69DjWIo_rzAYZwz18i7E7xfEvnL04MEvWXo/s1600/44_%2528www.e-gify.pl%2529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613" y="1047643"/>
            <a:ext cx="1174061" cy="117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śmiechnięta buźka 2">
            <a:extLst>
              <a:ext uri="{FF2B5EF4-FFF2-40B4-BE49-F238E27FC236}">
                <a16:creationId xmlns:a16="http://schemas.microsoft.com/office/drawing/2014/main" id="{8AFE1627-9D4C-EAA3-A2A4-747692F7F056}"/>
              </a:ext>
            </a:extLst>
          </p:cNvPr>
          <p:cNvSpPr/>
          <p:nvPr/>
        </p:nvSpPr>
        <p:spPr>
          <a:xfrm>
            <a:off x="1032348" y="5368784"/>
            <a:ext cx="561109" cy="531013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12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7817" y="694746"/>
            <a:ext cx="10567555" cy="1643209"/>
          </a:xfrm>
        </p:spPr>
        <p:txBody>
          <a:bodyPr>
            <a:normAutofit fontScale="90000"/>
          </a:bodyPr>
          <a:lstStyle/>
          <a:p>
            <a:pPr algn="ctr"/>
            <a:br>
              <a:rPr lang="pl-PL" dirty="0">
                <a:latin typeface="Comic Sans MS" panose="030F0702030302020204" pitchFamily="66" charset="0"/>
              </a:rPr>
            </a:b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Gala wręczenia listów gratulacyjnych laureatom miejskich konkursów przedmiotowych  </a:t>
            </a:r>
            <a:br>
              <a:rPr lang="pl-PL" i="1" dirty="0">
                <a:latin typeface="Comic Sans MS" panose="030F0702030302020204" pitchFamily="66" charset="0"/>
              </a:rPr>
            </a:b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4596326" y="3429000"/>
            <a:ext cx="65100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 </a:t>
            </a:r>
            <a:r>
              <a:rPr lang="pl-PL" sz="2800" b="1" dirty="0">
                <a:solidFill>
                  <a:schemeClr val="accent4">
                    <a:lumMod val="50000"/>
                  </a:schemeClr>
                </a:solidFill>
              </a:rPr>
              <a:t>„Zawsze idź przez życie tak </a:t>
            </a:r>
            <a:endParaRPr lang="pl-PL" sz="28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pl-PL" sz="2800" b="1" dirty="0">
                <a:solidFill>
                  <a:schemeClr val="accent4">
                    <a:lumMod val="50000"/>
                  </a:schemeClr>
                </a:solidFill>
              </a:rPr>
              <a:t>jakbyś miał coś nowego do nauczenia się, </a:t>
            </a:r>
            <a:endParaRPr lang="pl-PL" sz="28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pl-PL" sz="2800" b="1" dirty="0">
                <a:solidFill>
                  <a:schemeClr val="accent4">
                    <a:lumMod val="50000"/>
                  </a:schemeClr>
                </a:solidFill>
              </a:rPr>
              <a:t>a tak się stanie.”</a:t>
            </a:r>
            <a:endParaRPr lang="pl-PL" sz="28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pl-PL" sz="2800" dirty="0"/>
              <a:t>			(</a:t>
            </a:r>
            <a:r>
              <a:rPr lang="pl-PL" sz="2800" dirty="0" err="1"/>
              <a:t>Vernon</a:t>
            </a:r>
            <a:r>
              <a:rPr lang="pl-PL" sz="2800" dirty="0"/>
              <a:t> Howard)</a:t>
            </a:r>
          </a:p>
        </p:txBody>
      </p:sp>
      <p:pic>
        <p:nvPicPr>
          <p:cNvPr id="8" name="Obraz 7" descr="http://www.kedzierzynkozle.pl/portal/index.php?t=210&amp;id=32409&amp;mode=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989" y="347038"/>
            <a:ext cx="1160871" cy="1481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Nauka zdalna na studiach –  wady i zale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383" y="3205387"/>
            <a:ext cx="2429715" cy="166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rostokąt 8"/>
          <p:cNvSpPr/>
          <p:nvPr/>
        </p:nvSpPr>
        <p:spPr>
          <a:xfrm>
            <a:off x="1164971" y="5457286"/>
            <a:ext cx="286835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ts val="1000"/>
              </a:spcBef>
              <a:buClr>
                <a:srgbClr val="A53010"/>
              </a:buClr>
            </a:pPr>
            <a:r>
              <a:rPr lang="pl-PL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10.06.2026</a:t>
            </a:r>
          </a:p>
        </p:txBody>
      </p:sp>
    </p:spTree>
    <p:extLst>
      <p:ext uri="{BB962C8B-B14F-4D97-AF65-F5344CB8AC3E}">
        <p14:creationId xmlns:p14="http://schemas.microsoft.com/office/powerpoint/2010/main" val="404892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>
                <a:latin typeface="Comic Sans MS" panose="030F0702030302020204" pitchFamily="66" charset="0"/>
              </a:rPr>
              <a:t>Piotr </a:t>
            </a:r>
            <a:r>
              <a:rPr lang="pl-PL" b="1" dirty="0" err="1">
                <a:latin typeface="Comic Sans MS" panose="030F0702030302020204" pitchFamily="66" charset="0"/>
              </a:rPr>
              <a:t>Estko</a:t>
            </a:r>
            <a:br>
              <a:rPr lang="pl-PL" dirty="0">
                <a:latin typeface="Comic Sans MS" panose="030F0702030302020204" pitchFamily="66" charset="0"/>
              </a:rPr>
            </a:br>
            <a:r>
              <a:rPr lang="pl-PL" dirty="0">
                <a:latin typeface="Comic Sans MS" panose="030F0702030302020204" pitchFamily="66" charset="0"/>
              </a:rPr>
              <a:t> </a:t>
            </a:r>
            <a:r>
              <a:rPr lang="pl-PL" sz="3200" dirty="0">
                <a:latin typeface="Comic Sans MS" panose="030F0702030302020204" pitchFamily="66" charset="0"/>
              </a:rPr>
              <a:t>uczeń Publicznej Szkoły Podstawowej nr 19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5112327" y="2888673"/>
            <a:ext cx="6146223" cy="3337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Wyróżnił się w 4 konkursach - Fizycznym (przygotowanie </a:t>
            </a:r>
            <a:r>
              <a:rPr lang="pl-PL" b="1" dirty="0"/>
              <a:t>Bożena Kotulska</a:t>
            </a:r>
            <a:r>
              <a:rPr lang="pl-PL" dirty="0"/>
              <a:t>) Języka Angielskiego (przygotowanie </a:t>
            </a:r>
            <a:r>
              <a:rPr lang="pl-PL" b="1" dirty="0"/>
              <a:t>Danuta </a:t>
            </a:r>
            <a:r>
              <a:rPr lang="pl-PL" b="1" dirty="0" err="1"/>
              <a:t>Niedźwiecka-Banasik</a:t>
            </a:r>
            <a:r>
              <a:rPr lang="pl-PL" dirty="0"/>
              <a:t>) </a:t>
            </a:r>
            <a:r>
              <a:rPr lang="pl-PL" sz="2400" dirty="0"/>
              <a:t>Informatycznym (przygotowanie </a:t>
            </a:r>
            <a:r>
              <a:rPr lang="pl-PL" b="1" dirty="0"/>
              <a:t>Alina </a:t>
            </a:r>
            <a:r>
              <a:rPr lang="pl-PL" b="1" dirty="0" err="1"/>
              <a:t>Uzny</a:t>
            </a:r>
            <a:r>
              <a:rPr lang="pl-PL" sz="2400" dirty="0"/>
              <a:t>), </a:t>
            </a:r>
            <a:r>
              <a:rPr lang="pl-PL" dirty="0"/>
              <a:t>M</a:t>
            </a:r>
            <a:r>
              <a:rPr lang="pl-PL" sz="2400" dirty="0"/>
              <a:t>atematycznym (przygotowanie </a:t>
            </a:r>
            <a:r>
              <a:rPr lang="pl-PL" b="1" dirty="0"/>
              <a:t>Katarzyna Węglorz-Koza</a:t>
            </a:r>
            <a:r>
              <a:rPr lang="pl-PL" sz="2400" dirty="0"/>
              <a:t>). </a:t>
            </a:r>
          </a:p>
          <a:p>
            <a:pPr marL="0" indent="0">
              <a:buNone/>
            </a:pPr>
            <a:r>
              <a:rPr lang="pl-PL" dirty="0"/>
              <a:t>                       </a:t>
            </a:r>
            <a:r>
              <a:rPr lang="pl-PL" sz="2800" b="1" dirty="0"/>
              <a:t>GRATULACJE!</a:t>
            </a:r>
          </a:p>
          <a:p>
            <a:pPr marL="0" lvl="0" indent="0" algn="just">
              <a:buNone/>
            </a:pPr>
            <a:endParaRPr lang="pl-PL" sz="2000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https://i.pinimg.com/originals/48/8b/58/488b586afe348998206dae6a12443217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258" y="3069434"/>
            <a:ext cx="2223024" cy="222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87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7A60F9-88A2-C6EB-87D5-D2539C207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latin typeface="Comic Sans MS" panose="030F0702030302020204" pitchFamily="66" charset="0"/>
              </a:rPr>
              <a:t>Tomasz Cwaliński</a:t>
            </a:r>
            <a:br>
              <a:rPr lang="pl-PL" dirty="0">
                <a:latin typeface="Comic Sans MS" panose="030F0702030302020204" pitchFamily="66" charset="0"/>
              </a:rPr>
            </a:br>
            <a:r>
              <a:rPr lang="pl-PL" dirty="0">
                <a:latin typeface="Comic Sans MS" panose="030F0702030302020204" pitchFamily="66" charset="0"/>
              </a:rPr>
              <a:t> </a:t>
            </a:r>
            <a:r>
              <a:rPr lang="pl-PL" sz="3200" dirty="0">
                <a:latin typeface="Comic Sans MS" panose="030F0702030302020204" pitchFamily="66" charset="0"/>
              </a:rPr>
              <a:t>uczeń Publicznej Szkoły Podstawowej nr 9</a:t>
            </a:r>
            <a:endParaRPr lang="pl-PL" sz="32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9B8744E-E3F7-4F57-65A5-75789E7E2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2164" y="2712027"/>
            <a:ext cx="6702136" cy="34913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/>
              <a:t>Wyróżnił się w 3 konkursach - Chemicznym (przygotowanie </a:t>
            </a:r>
            <a:r>
              <a:rPr lang="pl-PL" sz="2800" b="1" dirty="0"/>
              <a:t>Marlena Młynarczyk</a:t>
            </a:r>
            <a:r>
              <a:rPr lang="pl-PL" sz="2800" dirty="0"/>
              <a:t>), Fizycznym (przygotowanie </a:t>
            </a:r>
            <a:r>
              <a:rPr lang="pl-PL" sz="2800" b="1" dirty="0"/>
              <a:t>Kornelia </a:t>
            </a:r>
            <a:r>
              <a:rPr lang="pl-PL" sz="2800" b="1" dirty="0" err="1"/>
              <a:t>Lerch</a:t>
            </a:r>
            <a:r>
              <a:rPr lang="pl-PL" sz="2800" b="1" dirty="0"/>
              <a:t>-Kozula</a:t>
            </a:r>
            <a:r>
              <a:rPr lang="pl-PL" sz="2800" dirty="0"/>
              <a:t>) Matematycznym (przygotowanie </a:t>
            </a:r>
            <a:r>
              <a:rPr lang="pl-PL" sz="2800" b="1" dirty="0"/>
              <a:t>Bożena Romanowicz</a:t>
            </a:r>
            <a:r>
              <a:rPr lang="pl-PL" sz="2800" dirty="0"/>
              <a:t>).</a:t>
            </a:r>
          </a:p>
          <a:p>
            <a:pPr marL="0" indent="0">
              <a:buNone/>
            </a:pPr>
            <a:r>
              <a:rPr lang="pl-PL" sz="2800" dirty="0"/>
              <a:t>                    </a:t>
            </a:r>
            <a:r>
              <a:rPr lang="pl-PL" sz="2800" b="1" dirty="0"/>
              <a:t>GRATULACJE!</a:t>
            </a:r>
          </a:p>
          <a:p>
            <a:endParaRPr lang="pl-PL" dirty="0"/>
          </a:p>
        </p:txBody>
      </p:sp>
      <p:pic>
        <p:nvPicPr>
          <p:cNvPr id="6" name="Picture 4" descr="https://blogger.googleusercontent.com/img/b/R29vZ2xl/AVvXsEixDz1MBJJQm_sgIPftL_1YJyD-g0KImOmtil-qiRUeqoKYrp0O191fJSDbkJqgOt9GdgsOsaXSzvACfCub92MOBPEEEsBhY2SKmeF3-XZ-iKAqtlOo0tAeEuvYR2G77k8vSpSUW-v9E-4/s1600/etmon6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858" y="2970396"/>
            <a:ext cx="2625166" cy="262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55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F9F752-C57F-FE98-2D90-C5B6F624E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987552"/>
            <a:ext cx="9598150" cy="1298447"/>
          </a:xfrm>
        </p:spPr>
        <p:txBody>
          <a:bodyPr>
            <a:normAutofit fontScale="90000"/>
          </a:bodyPr>
          <a:lstStyle/>
          <a:p>
            <a:r>
              <a:rPr lang="pl-PL" b="1" dirty="0">
                <a:latin typeface="Comic Sans MS" panose="030F0702030302020204" pitchFamily="66" charset="0"/>
              </a:rPr>
              <a:t>Adam Kruk</a:t>
            </a:r>
            <a:br>
              <a:rPr lang="pl-PL" b="1" dirty="0">
                <a:latin typeface="Comic Sans MS" panose="030F0702030302020204" pitchFamily="66" charset="0"/>
              </a:rPr>
            </a:br>
            <a:r>
              <a:rPr lang="pl-PL" dirty="0">
                <a:latin typeface="Comic Sans MS" panose="030F0702030302020204" pitchFamily="66" charset="0"/>
              </a:rPr>
              <a:t> </a:t>
            </a:r>
            <a:r>
              <a:rPr lang="pl-PL" sz="3200" dirty="0">
                <a:latin typeface="Comic Sans MS" panose="030F0702030302020204" pitchFamily="66" charset="0"/>
              </a:rPr>
              <a:t>uczeń Publicznej Szkoły Podstawowej nr 19 </a:t>
            </a:r>
            <a:endParaRPr lang="pl-PL" sz="32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80967E3-2FC1-C03E-4684-307E1A0C6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9331" y="2722419"/>
            <a:ext cx="5392882" cy="41355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Wyróżnił się w 3 konkursach - Języka Polskiego (przygotowanie </a:t>
            </a:r>
            <a:r>
              <a:rPr lang="pl-PL" b="1" dirty="0"/>
              <a:t>Joanna Olechowska</a:t>
            </a:r>
            <a:r>
              <a:rPr lang="pl-PL" dirty="0"/>
              <a:t>), Biologicznym (przygotowanie </a:t>
            </a:r>
            <a:r>
              <a:rPr lang="pl-PL" b="1" dirty="0"/>
              <a:t>Mariola Szczecińska</a:t>
            </a:r>
            <a:r>
              <a:rPr lang="pl-PL" dirty="0"/>
              <a:t>), Fizycznym ( przygotowanie </a:t>
            </a:r>
            <a:r>
              <a:rPr lang="pl-PL" b="1" dirty="0"/>
              <a:t>Bożena</a:t>
            </a:r>
            <a:r>
              <a:rPr lang="pl-PL" dirty="0"/>
              <a:t> </a:t>
            </a:r>
            <a:r>
              <a:rPr lang="pl-PL" b="1" dirty="0"/>
              <a:t>Kotulska</a:t>
            </a:r>
            <a:r>
              <a:rPr lang="pl-PL" dirty="0"/>
              <a:t>). </a:t>
            </a:r>
          </a:p>
          <a:p>
            <a:pPr marL="0" indent="0" algn="ctr">
              <a:buNone/>
            </a:pPr>
            <a:r>
              <a:rPr lang="pl-PL" sz="2800" b="1" dirty="0"/>
              <a:t>GRATULACJE!</a:t>
            </a:r>
          </a:p>
          <a:p>
            <a:endParaRPr lang="pl-PL" sz="3800" dirty="0"/>
          </a:p>
        </p:txBody>
      </p:sp>
      <p:pic>
        <p:nvPicPr>
          <p:cNvPr id="10" name="Picture 2" descr="https://blogger.googleusercontent.com/img/b/R29vZ2xl/AVvXsEi9kPDNlnWAm_zqRyvClyKiINTEBpzBUaj0R8lKKF5pROrJVovv4JCucIWuFdy1Y90wmPz6mM_psiK_xsxaH7_G9kLfbKyyMIdwP_AMdEKZwF7cQtCopgQ1LxzOCq5w2Xyr03DseQ9cLQQ/s400/brawo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310" y="3108858"/>
            <a:ext cx="3029425" cy="210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52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5F99A-D4DB-479F-4024-ECED8A5C6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32DB79-D945-0C6C-085D-10DCDF4BC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>
                <a:latin typeface="Comic Sans MS" panose="030F0702030302020204" pitchFamily="66" charset="0"/>
              </a:rPr>
              <a:t>Antonina </a:t>
            </a:r>
            <a:r>
              <a:rPr lang="pl-PL" sz="3200" b="1" dirty="0" err="1">
                <a:latin typeface="Comic Sans MS" panose="030F0702030302020204" pitchFamily="66" charset="0"/>
              </a:rPr>
              <a:t>Peschka</a:t>
            </a:r>
            <a:br>
              <a:rPr lang="pl-PL" sz="3200" b="1" dirty="0">
                <a:latin typeface="Comic Sans MS" panose="030F0702030302020204" pitchFamily="66" charset="0"/>
              </a:rPr>
            </a:br>
            <a:r>
              <a:rPr lang="pl-PL" sz="3200" dirty="0">
                <a:latin typeface="Comic Sans MS" panose="030F0702030302020204" pitchFamily="66" charset="0"/>
              </a:rPr>
              <a:t> uczennica Publicznej Szkoły Podstawowej nr 12 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884F2875-517F-FA71-C4C6-102F4EA6DF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12327" y="2888673"/>
            <a:ext cx="6146223" cy="3337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Wyróżniła się w 2 konkursach -                Biologicznym (przygotowanie </a:t>
            </a:r>
            <a:r>
              <a:rPr lang="pl-PL" b="1" dirty="0"/>
              <a:t>Katarzyna Banach-</a:t>
            </a:r>
            <a:r>
              <a:rPr lang="pl-PL" b="1" dirty="0" err="1"/>
              <a:t>Kozielewska</a:t>
            </a:r>
            <a:r>
              <a:rPr lang="pl-PL" dirty="0"/>
              <a:t>), Chemicznym przygotowanie </a:t>
            </a:r>
            <a:r>
              <a:rPr lang="pl-PL" b="1" dirty="0"/>
              <a:t>Agata Trybuła</a:t>
            </a:r>
            <a:r>
              <a:rPr lang="pl-PL" dirty="0"/>
              <a:t>). </a:t>
            </a:r>
          </a:p>
          <a:p>
            <a:pPr marL="0" indent="0" algn="ctr">
              <a:buNone/>
            </a:pPr>
            <a:endParaRPr lang="pl-PL" b="1" dirty="0"/>
          </a:p>
          <a:p>
            <a:pPr marL="0" indent="0" algn="ctr">
              <a:buNone/>
            </a:pPr>
            <a:r>
              <a:rPr lang="pl-PL" b="1" dirty="0"/>
              <a:t>GRATULACJE!</a:t>
            </a:r>
          </a:p>
          <a:p>
            <a:pPr marL="0" lvl="0" indent="0" algn="just">
              <a:buNone/>
            </a:pPr>
            <a:endParaRPr lang="pl-PL" sz="2000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https://i.pinimg.com/originals/48/8b/58/488b586afe348998206dae6a12443217.gif">
            <a:extLst>
              <a:ext uri="{FF2B5EF4-FFF2-40B4-BE49-F238E27FC236}">
                <a16:creationId xmlns:a16="http://schemas.microsoft.com/office/drawing/2014/main" id="{BE80496B-53F3-506B-4F0E-EB97834DCC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258" y="3069434"/>
            <a:ext cx="2223024" cy="222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00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57E83-860B-CA7A-778C-3498C2A119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E11D78-A85B-50B3-E473-1EFF49201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987552"/>
            <a:ext cx="9598150" cy="1298447"/>
          </a:xfrm>
        </p:spPr>
        <p:txBody>
          <a:bodyPr>
            <a:normAutofit fontScale="90000"/>
          </a:bodyPr>
          <a:lstStyle/>
          <a:p>
            <a:r>
              <a:rPr lang="pl-PL" b="1" dirty="0">
                <a:latin typeface="Comic Sans MS" panose="030F0702030302020204" pitchFamily="66" charset="0"/>
              </a:rPr>
              <a:t>Antoni Michalik</a:t>
            </a:r>
            <a:br>
              <a:rPr lang="pl-PL" b="1" dirty="0">
                <a:latin typeface="Comic Sans MS" panose="030F0702030302020204" pitchFamily="66" charset="0"/>
              </a:rPr>
            </a:br>
            <a:r>
              <a:rPr lang="pl-PL" dirty="0">
                <a:latin typeface="Comic Sans MS" panose="030F0702030302020204" pitchFamily="66" charset="0"/>
              </a:rPr>
              <a:t> </a:t>
            </a:r>
            <a:r>
              <a:rPr lang="pl-PL" sz="3200" dirty="0">
                <a:latin typeface="Comic Sans MS" panose="030F0702030302020204" pitchFamily="66" charset="0"/>
              </a:rPr>
              <a:t>uczeń Publicznej Szkoły Podstawowej nr 9</a:t>
            </a:r>
            <a:endParaRPr lang="pl-PL" sz="32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6348004-D6C2-E2E3-D78B-18EAA7DCAD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9331" y="2722419"/>
            <a:ext cx="5392882" cy="41355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Wyróżnił się w 2 konkursach -  Geograficznym (przygotowanie </a:t>
            </a:r>
            <a:r>
              <a:rPr lang="pl-PL" b="1" dirty="0"/>
              <a:t>Kornelia Lerch-Kozula</a:t>
            </a:r>
            <a:r>
              <a:rPr lang="pl-PL" dirty="0"/>
              <a:t>), Historyczny (przygotowanie </a:t>
            </a:r>
            <a:r>
              <a:rPr lang="pl-PL" b="1" dirty="0"/>
              <a:t>Ilona Piwowarska</a:t>
            </a:r>
            <a:r>
              <a:rPr lang="pl-PL" dirty="0"/>
              <a:t>). </a:t>
            </a:r>
          </a:p>
          <a:p>
            <a:pPr marL="0" indent="0" algn="ctr">
              <a:buNone/>
            </a:pPr>
            <a:r>
              <a:rPr lang="pl-PL" sz="2800" b="1" dirty="0"/>
              <a:t>GRATULACJE!</a:t>
            </a:r>
          </a:p>
          <a:p>
            <a:endParaRPr lang="pl-PL" sz="3800" dirty="0"/>
          </a:p>
        </p:txBody>
      </p:sp>
      <p:pic>
        <p:nvPicPr>
          <p:cNvPr id="10" name="Picture 2" descr="https://blogger.googleusercontent.com/img/b/R29vZ2xl/AVvXsEi9kPDNlnWAm_zqRyvClyKiINTEBpzBUaj0R8lKKF5pROrJVovv4JCucIWuFdy1Y90wmPz6mM_psiK_xsxaH7_G9kLfbKyyMIdwP_AMdEKZwF7cQtCopgQ1LxzOCq5w2Xyr03DseQ9cLQQ/s400/brawo.gif">
            <a:extLst>
              <a:ext uri="{FF2B5EF4-FFF2-40B4-BE49-F238E27FC236}">
                <a16:creationId xmlns:a16="http://schemas.microsoft.com/office/drawing/2014/main" id="{2526EEE1-0E28-0741-AA19-8221733E3F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310" y="3108858"/>
            <a:ext cx="3029425" cy="210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17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84F8EE-812A-41CA-1C27-001FC53F4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524947-4BA1-82F7-E42C-0E788AE24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latin typeface="Comic Sans MS" panose="030F0702030302020204" pitchFamily="66" charset="0"/>
              </a:rPr>
              <a:t>Grzegorz Warzecha</a:t>
            </a:r>
            <a:br>
              <a:rPr lang="pl-PL" dirty="0">
                <a:latin typeface="Comic Sans MS" panose="030F0702030302020204" pitchFamily="66" charset="0"/>
              </a:rPr>
            </a:br>
            <a:r>
              <a:rPr lang="pl-PL" dirty="0">
                <a:latin typeface="Comic Sans MS" panose="030F0702030302020204" pitchFamily="66" charset="0"/>
              </a:rPr>
              <a:t> </a:t>
            </a:r>
            <a:r>
              <a:rPr lang="pl-PL" sz="3200" dirty="0">
                <a:latin typeface="Comic Sans MS" panose="030F0702030302020204" pitchFamily="66" charset="0"/>
              </a:rPr>
              <a:t>uczeń Zespołu Szkolno-Przedszkolnego nr 1</a:t>
            </a:r>
            <a:endParaRPr lang="pl-PL" sz="32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77347B2-C392-52C7-87FB-B66DDB29FB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2164" y="2712027"/>
            <a:ext cx="6702136" cy="34913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/>
              <a:t>Wyróżnił się w 2 konkursach - Informatycznym (przygotowanie </a:t>
            </a:r>
            <a:r>
              <a:rPr lang="pl-PL" sz="2800" b="1" dirty="0"/>
              <a:t>Rafał Czub</a:t>
            </a:r>
            <a:r>
              <a:rPr lang="pl-PL" sz="2800" dirty="0"/>
              <a:t>), Matematycznym (przygotowanie </a:t>
            </a:r>
            <a:r>
              <a:rPr lang="pl-PL" sz="2800" b="1" dirty="0"/>
              <a:t>Jolanta Krawiec</a:t>
            </a:r>
            <a:r>
              <a:rPr lang="pl-PL" sz="2800" dirty="0"/>
              <a:t>).</a:t>
            </a:r>
          </a:p>
          <a:p>
            <a:pPr marL="0" indent="0">
              <a:buNone/>
            </a:pPr>
            <a:r>
              <a:rPr lang="pl-PL" sz="2800" dirty="0"/>
              <a:t>                    </a:t>
            </a:r>
            <a:r>
              <a:rPr lang="pl-PL" sz="2800" b="1" dirty="0"/>
              <a:t>GRATULACJE!</a:t>
            </a:r>
          </a:p>
          <a:p>
            <a:endParaRPr lang="pl-PL" dirty="0"/>
          </a:p>
        </p:txBody>
      </p:sp>
      <p:pic>
        <p:nvPicPr>
          <p:cNvPr id="6" name="Picture 4" descr="https://blogger.googleusercontent.com/img/b/R29vZ2xl/AVvXsEixDz1MBJJQm_sgIPftL_1YJyD-g0KImOmtil-qiRUeqoKYrp0O191fJSDbkJqgOt9GdgsOsaXSzvACfCub92MOBPEEEsBhY2SKmeF3-XZ-iKAqtlOo0tAeEuvYR2G77k8vSpSUW-v9E-4/s1600/etmon6.gif">
            <a:extLst>
              <a:ext uri="{FF2B5EF4-FFF2-40B4-BE49-F238E27FC236}">
                <a16:creationId xmlns:a16="http://schemas.microsoft.com/office/drawing/2014/main" id="{6A987CEB-D894-8909-B56F-87450D248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858" y="2970396"/>
            <a:ext cx="2625166" cy="262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10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7817" y="694746"/>
            <a:ext cx="10567555" cy="1643209"/>
          </a:xfrm>
        </p:spPr>
        <p:txBody>
          <a:bodyPr>
            <a:normAutofit fontScale="90000"/>
          </a:bodyPr>
          <a:lstStyle/>
          <a:p>
            <a:pPr algn="ctr"/>
            <a:br>
              <a:rPr lang="pl-PL" dirty="0">
                <a:latin typeface="Comic Sans MS" panose="030F0702030302020204" pitchFamily="66" charset="0"/>
              </a:rPr>
            </a:b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Gala wręczenia listów gratulacyjnych laureatom miejskich konkursów przedmiotowych  </a:t>
            </a:r>
            <a:br>
              <a:rPr lang="pl-PL" i="1" dirty="0">
                <a:latin typeface="Comic Sans MS" panose="030F0702030302020204" pitchFamily="66" charset="0"/>
              </a:rPr>
            </a:b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7522553" y="3914031"/>
            <a:ext cx="286835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ts val="1000"/>
              </a:spcBef>
              <a:buClr>
                <a:srgbClr val="A53010"/>
              </a:buClr>
            </a:pPr>
            <a:r>
              <a:rPr lang="pl-PL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10.06.2026</a:t>
            </a:r>
          </a:p>
        </p:txBody>
      </p:sp>
      <p:pic>
        <p:nvPicPr>
          <p:cNvPr id="8" name="Obraz 7" descr="http://www.kedzierzynkozle.pl/portal/index.php?t=210&amp;id=32409&amp;mode=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989" y="347038"/>
            <a:ext cx="1160871" cy="1481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Nauka zdalna na studiach –  wady i zale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0" y="2545527"/>
            <a:ext cx="5067301" cy="346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55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32348" y="871760"/>
            <a:ext cx="9957913" cy="1280890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latin typeface="Comic Sans MS" panose="030F0702030302020204" pitchFamily="66" charset="0"/>
              </a:rPr>
              <a:t>KONKURS GEOGRAFICZNY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341414" y="2545737"/>
            <a:ext cx="5163197" cy="33540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endParaRPr lang="pl-PL" sz="2400" b="1" dirty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153961"/>
              </p:ext>
            </p:extLst>
          </p:nvPr>
        </p:nvGraphicFramePr>
        <p:xfrm>
          <a:off x="1979321" y="2730479"/>
          <a:ext cx="8733705" cy="2249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9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70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27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3701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latin typeface="Comic Sans MS" panose="030F0702030302020204" pitchFamily="66" charset="0"/>
                        </a:rPr>
                        <a:t>Uczeń</a:t>
                      </a:r>
                      <a:endParaRPr lang="pl-PL" sz="1600" dirty="0">
                        <a:latin typeface="Comic Sans MS" panose="030F0702030302020204" pitchFamily="66" charset="0"/>
                      </a:endParaRPr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>
                          <a:solidFill>
                            <a:schemeClr val="lt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Szkoła</a:t>
                      </a:r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>
                          <a:solidFill>
                            <a:schemeClr val="lt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Nauczyciel przygotowujący</a:t>
                      </a:r>
                    </a:p>
                  </a:txBody>
                  <a:tcPr marL="76541" marR="7654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7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Antoni Buzo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PSP 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Anna Głogowska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Tymoteusz Budny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PSP 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Anna Głogowska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2" descr="https://blogger.googleusercontent.com/img/b/R29vZ2xl/AVvXsEjUb18g9GsCtgyhRsDk_w4FG6910FFIuRqF1gCla79UaHrH0OF49Tjmqlsc2yuWbCVH9C4OfOxOkjhZNMIMIluPnqT0FF_r1Jbn62y3_46z69DjWIo_rzAYZwz18i7E7xfEvnL04MEvWXo/s1600/44_%2528www.e-gify.pl%2529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267" y="958203"/>
            <a:ext cx="1197551" cy="119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śmiechnięta buźka 2">
            <a:extLst>
              <a:ext uri="{FF2B5EF4-FFF2-40B4-BE49-F238E27FC236}">
                <a16:creationId xmlns:a16="http://schemas.microsoft.com/office/drawing/2014/main" id="{7F3CC884-FB25-D299-01F1-553E00258315}"/>
              </a:ext>
            </a:extLst>
          </p:cNvPr>
          <p:cNvSpPr/>
          <p:nvPr/>
        </p:nvSpPr>
        <p:spPr>
          <a:xfrm>
            <a:off x="1032348" y="5455227"/>
            <a:ext cx="561109" cy="531013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387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2266</TotalTime>
  <Words>440</Words>
  <Application>Microsoft Office PowerPoint</Application>
  <PresentationFormat>Panoramiczny</PresentationFormat>
  <Paragraphs>123</Paragraphs>
  <Slides>18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3" baseType="lpstr">
      <vt:lpstr>Arial</vt:lpstr>
      <vt:lpstr>Calibri</vt:lpstr>
      <vt:lpstr>Comic Sans MS</vt:lpstr>
      <vt:lpstr>Garamond</vt:lpstr>
      <vt:lpstr>Organiczny</vt:lpstr>
      <vt:lpstr> Gala wręczenia listów gratulacyjnych laureatom miejskich konkursów przedmiotowych   </vt:lpstr>
      <vt:lpstr>Piotr Estko  uczeń Publicznej Szkoły Podstawowej nr 19</vt:lpstr>
      <vt:lpstr>Tomasz Cwaliński  uczeń Publicznej Szkoły Podstawowej nr 9</vt:lpstr>
      <vt:lpstr>Adam Kruk  uczeń Publicznej Szkoły Podstawowej nr 19 </vt:lpstr>
      <vt:lpstr>Antonina Peschka  uczennica Publicznej Szkoły Podstawowej nr 12 </vt:lpstr>
      <vt:lpstr>Antoni Michalik  uczeń Publicznej Szkoły Podstawowej nr 9</vt:lpstr>
      <vt:lpstr>Grzegorz Warzecha  uczeń Zespołu Szkolno-Przedszkolnego nr 1</vt:lpstr>
      <vt:lpstr> Gala wręczenia listów gratulacyjnych laureatom miejskich konkursów przedmiotowych   </vt:lpstr>
      <vt:lpstr>KONKURS GEOGRAFICZNY</vt:lpstr>
      <vt:lpstr>KONKURS BIOLOGICZNY</vt:lpstr>
      <vt:lpstr>KONKURS INFORMATYCZNY</vt:lpstr>
      <vt:lpstr>KONKURS CHEMICZNY</vt:lpstr>
      <vt:lpstr> Gala wręczenia listów gratulacyjnych laureatom miejskich konkursów przedmiotowych   </vt:lpstr>
      <vt:lpstr>KONKURS JĘZYKA POLSKIEGO</vt:lpstr>
      <vt:lpstr>KONKURS HISTORYCZNY</vt:lpstr>
      <vt:lpstr>KONKURS JĘZYKA ANGIELSKIEGO</vt:lpstr>
      <vt:lpstr>KONKURS JĘZYKA NIEMIECKIEGO</vt:lpstr>
      <vt:lpstr> Gala wręczenia listów gratulacyjnych laureatom miejskich konkursów przedmiotowych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Najlepsi z najlepszych</dc:title>
  <dc:creator>BJANKOWSKA</dc:creator>
  <cp:lastModifiedBy>umkk umkk</cp:lastModifiedBy>
  <cp:revision>220</cp:revision>
  <cp:lastPrinted>2022-06-07T09:58:28Z</cp:lastPrinted>
  <dcterms:created xsi:type="dcterms:W3CDTF">2017-05-17T12:33:09Z</dcterms:created>
  <dcterms:modified xsi:type="dcterms:W3CDTF">2026-06-03T07:00:32Z</dcterms:modified>
</cp:coreProperties>
</file>