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4" r:id="rId4"/>
    <p:sldId id="275" r:id="rId5"/>
    <p:sldId id="262" r:id="rId6"/>
    <p:sldId id="265" r:id="rId7"/>
    <p:sldId id="268" r:id="rId8"/>
    <p:sldId id="269" r:id="rId9"/>
    <p:sldId id="270" r:id="rId10"/>
    <p:sldId id="271" r:id="rId11"/>
    <p:sldId id="278" r:id="rId12"/>
    <p:sldId id="273" r:id="rId13"/>
    <p:sldId id="279" r:id="rId14"/>
    <p:sldId id="281" r:id="rId15"/>
    <p:sldId id="277" r:id="rId16"/>
    <p:sldId id="259" r:id="rId17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02941E"/>
    <a:srgbClr val="86C323"/>
    <a:srgbClr val="133BB9"/>
    <a:srgbClr val="AC1414"/>
    <a:srgbClr val="D1D1D1"/>
    <a:srgbClr val="2D3257"/>
    <a:srgbClr val="BABABA"/>
    <a:srgbClr val="C4C4C4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04" autoAdjust="0"/>
    <p:restoredTop sz="88070" autoAdjust="0"/>
  </p:normalViewPr>
  <p:slideViewPr>
    <p:cSldViewPr>
      <p:cViewPr varScale="1">
        <p:scale>
          <a:sx n="100" d="100"/>
          <a:sy n="100" d="100"/>
        </p:scale>
        <p:origin x="1638" y="78"/>
      </p:cViewPr>
      <p:guideLst>
        <p:guide orient="horz" pos="2160"/>
        <p:guide pos="2880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806083650190116"/>
          <c:y val="0.24688796680497926"/>
          <c:w val="0.46768060836501901"/>
          <c:h val="0.5103734439834024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Wsch.</c:v>
                </c:pt>
              </c:strCache>
            </c:strRef>
          </c:tx>
          <c:explosion val="5"/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CE6-4F85-B9B2-941BC564DA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CE6-4F85-B9B2-941BC564DA42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9416-40A4-943F-9AEE8F612D29}"/>
              </c:ext>
            </c:extLst>
          </c:dPt>
          <c:dLbls>
            <c:dLbl>
              <c:idx val="0"/>
              <c:layout>
                <c:manualLayout>
                  <c:x val="-2.9496825286428205E-2"/>
                  <c:y val="8.030428005741574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C22C94A-2732-450B-B195-1C18391D9D20}" type="CATEGORYNAME">
                      <a:rPr lang="en-US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[NAZWA KATEGORII]</a:t>
                    </a:fld>
                    <a:endParaRPr lang="en-US" dirty="0"/>
                  </a:p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22,56%</a:t>
                    </a:r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52995166688158"/>
                      <c:h val="0.1764951099820058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CE6-4F85-B9B2-941BC564DA42}"/>
                </c:ext>
              </c:extLst>
            </c:dLbl>
            <c:dLbl>
              <c:idx val="1"/>
              <c:layout>
                <c:manualLayout>
                  <c:x val="7.6174041818348345E-2"/>
                  <c:y val="-4.379693528202509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E6E5D2C-D7FD-4276-AE8B-A97183DD7630}" type="CATEGORYNAME">
                      <a:rPr lang="en-US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[NAZWA KATEGORII]</a:t>
                    </a:fld>
                    <a:endParaRPr lang="en-US" dirty="0"/>
                  </a:p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74,9%</a:t>
                    </a:r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1488913790415002"/>
                      <c:h val="0.1346520239490561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CE6-4F85-B9B2-941BC564DA42}"/>
                </c:ext>
              </c:extLst>
            </c:dLbl>
            <c:dLbl>
              <c:idx val="2"/>
              <c:layout>
                <c:manualLayout>
                  <c:x val="1.9674975657419314E-2"/>
                  <c:y val="4.256349441644431E-2"/>
                </c:manualLayout>
              </c:layout>
              <c:tx>
                <c:rich>
                  <a:bodyPr/>
                  <a:lstStyle/>
                  <a:p>
                    <a:fld id="{472F7624-A076-45DA-8F56-219B78278AF6}" type="CATEGORYNAME">
                      <a:rPr lang="en-US" smtClean="0"/>
                      <a:pPr/>
                      <a:t>[NAZWA KATEGORII]</a:t>
                    </a:fld>
                    <a:endParaRPr lang="en-US" baseline="0" dirty="0"/>
                  </a:p>
                  <a:p>
                    <a:r>
                      <a:rPr lang="en-US" baseline="0" dirty="0"/>
                      <a:t> 2,54%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055630695434933"/>
                      <c:h val="0.1322801048280023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9416-40A4-943F-9AEE8F612D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Wydatki majątkowe</c:v>
                </c:pt>
                <c:pt idx="1">
                  <c:v>Wydatki bieżące</c:v>
                </c:pt>
                <c:pt idx="2">
                  <c:v>Rozchody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111.72</c:v>
                </c:pt>
                <c:pt idx="1">
                  <c:v>370.93</c:v>
                </c:pt>
                <c:pt idx="2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E6-4F85-B9B2-941BC564DA4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explosion val="7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CE6-4F85-B9B2-941BC564DA4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CE6-4F85-B9B2-941BC564DA4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845-4511-A092-3D68D8355AB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Wydatki majątkowe</c:v>
                </c:pt>
                <c:pt idx="1">
                  <c:v>Wydatki bieżące</c:v>
                </c:pt>
                <c:pt idx="2">
                  <c:v>Rozchody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5-9CE6-4F85-B9B2-941BC564DA4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pieChart>
        <c:varyColors val="1"/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9CE6-4F85-B9B2-941BC564DA4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CE6-4F85-B9B2-941BC564DA4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845-4511-A092-3D68D8355AB9}"/>
              </c:ext>
            </c:extLst>
          </c:dPt>
          <c:cat>
            <c:strRef>
              <c:f>Sheet1!$B$1:$D$1</c:f>
              <c:strCache>
                <c:ptCount val="3"/>
                <c:pt idx="0">
                  <c:v>Wydatki majątkowe</c:v>
                </c:pt>
                <c:pt idx="1">
                  <c:v>Wydatki bieżące</c:v>
                </c:pt>
                <c:pt idx="2">
                  <c:v>Rozchody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8-9CE6-4F85-B9B2-941BC564DA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B17D93B-FA10-4965-93DB-D93C73FDBCFB}" type="datetimeFigureOut">
              <a:rPr lang="pl-PL"/>
              <a:pPr>
                <a:defRPr/>
              </a:pPr>
              <a:t>03.12.2024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750D4F8-D195-4F68-86DD-C3D271F0EBB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/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F9FC7B-EBA7-4F48-9B0E-AAC9EC562CC1}" type="slidenum">
              <a:rPr lang="pl-PL" smtClean="0">
                <a:cs typeface="Arial" charset="0"/>
              </a:rPr>
              <a:pPr/>
              <a:t>1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/>
          </a:p>
        </p:txBody>
      </p:sp>
      <p:sp>
        <p:nvSpPr>
          <p:cNvPr id="19459" name="Symbol zastępczy numeru slajdu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3FF89E0-F77A-4EA4-9DD8-52EF38F6D5FB}" type="slidenum">
              <a:rPr lang="pl-PL" sz="1200"/>
              <a:pPr algn="r"/>
              <a:t>10</a:t>
            </a:fld>
            <a:endParaRPr lang="pl-PL" sz="1200"/>
          </a:p>
        </p:txBody>
      </p:sp>
    </p:spTree>
    <p:extLst>
      <p:ext uri="{BB962C8B-B14F-4D97-AF65-F5344CB8AC3E}">
        <p14:creationId xmlns:p14="http://schemas.microsoft.com/office/powerpoint/2010/main" val="1061836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/>
          </a:p>
        </p:txBody>
      </p:sp>
      <p:sp>
        <p:nvSpPr>
          <p:cNvPr id="19459" name="Symbol zastępczy numeru slajdu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3FF89E0-F77A-4EA4-9DD8-52EF38F6D5FB}" type="slidenum">
              <a:rPr lang="pl-PL" sz="1200"/>
              <a:pPr algn="r"/>
              <a:t>11</a:t>
            </a:fld>
            <a:endParaRPr lang="pl-PL" sz="1200"/>
          </a:p>
        </p:txBody>
      </p:sp>
    </p:spTree>
    <p:extLst>
      <p:ext uri="{BB962C8B-B14F-4D97-AF65-F5344CB8AC3E}">
        <p14:creationId xmlns:p14="http://schemas.microsoft.com/office/powerpoint/2010/main" val="11732278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/>
          </a:p>
        </p:txBody>
      </p:sp>
      <p:sp>
        <p:nvSpPr>
          <p:cNvPr id="19459" name="Symbol zastępczy numeru slajdu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3FF89E0-F77A-4EA4-9DD8-52EF38F6D5FB}" type="slidenum">
              <a:rPr lang="pl-PL" sz="1200"/>
              <a:pPr algn="r"/>
              <a:t>12</a:t>
            </a:fld>
            <a:endParaRPr lang="pl-PL" sz="1200"/>
          </a:p>
        </p:txBody>
      </p:sp>
    </p:spTree>
    <p:extLst>
      <p:ext uri="{BB962C8B-B14F-4D97-AF65-F5344CB8AC3E}">
        <p14:creationId xmlns:p14="http://schemas.microsoft.com/office/powerpoint/2010/main" val="27194002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/>
          </a:p>
        </p:txBody>
      </p:sp>
      <p:sp>
        <p:nvSpPr>
          <p:cNvPr id="19459" name="Symbol zastępczy numeru slajdu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3FF89E0-F77A-4EA4-9DD8-52EF38F6D5FB}" type="slidenum">
              <a:rPr lang="pl-PL" sz="1200"/>
              <a:pPr algn="r"/>
              <a:t>13</a:t>
            </a:fld>
            <a:endParaRPr lang="pl-PL" sz="1200"/>
          </a:p>
        </p:txBody>
      </p:sp>
    </p:spTree>
    <p:extLst>
      <p:ext uri="{BB962C8B-B14F-4D97-AF65-F5344CB8AC3E}">
        <p14:creationId xmlns:p14="http://schemas.microsoft.com/office/powerpoint/2010/main" val="7282425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/>
          </a:p>
        </p:txBody>
      </p:sp>
      <p:sp>
        <p:nvSpPr>
          <p:cNvPr id="19459" name="Symbol zastępczy numeru slajdu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3FF89E0-F77A-4EA4-9DD8-52EF38F6D5FB}" type="slidenum">
              <a:rPr lang="pl-PL" sz="1200"/>
              <a:pPr algn="r"/>
              <a:t>14</a:t>
            </a:fld>
            <a:endParaRPr lang="pl-PL" sz="1200"/>
          </a:p>
        </p:txBody>
      </p:sp>
    </p:spTree>
    <p:extLst>
      <p:ext uri="{BB962C8B-B14F-4D97-AF65-F5344CB8AC3E}">
        <p14:creationId xmlns:p14="http://schemas.microsoft.com/office/powerpoint/2010/main" val="5304661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19459" name="Symbol zastępczy numeru slajdu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3FF89E0-F77A-4EA4-9DD8-52EF38F6D5FB}" type="slidenum">
              <a:rPr lang="pl-PL" sz="1200"/>
              <a:pPr algn="r"/>
              <a:t>15</a:t>
            </a:fld>
            <a:endParaRPr lang="pl-PL" sz="1200"/>
          </a:p>
        </p:txBody>
      </p:sp>
    </p:spTree>
    <p:extLst>
      <p:ext uri="{BB962C8B-B14F-4D97-AF65-F5344CB8AC3E}">
        <p14:creationId xmlns:p14="http://schemas.microsoft.com/office/powerpoint/2010/main" val="26857327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2765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376757-EBB8-435D-BA06-C877E4570766}" type="slidenum">
              <a:rPr lang="pl-PL" smtClean="0">
                <a:cs typeface="Arial" charset="0"/>
              </a:rPr>
              <a:pPr/>
              <a:t>16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1741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5A48F1-57A5-4E7C-BE39-7A90F6E62E98}" type="slidenum">
              <a:rPr lang="pl-PL" smtClean="0">
                <a:cs typeface="Arial" charset="0"/>
              </a:rPr>
              <a:pPr/>
              <a:t>2</a:t>
            </a:fld>
            <a:endParaRPr lang="pl-PL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1741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5A48F1-57A5-4E7C-BE39-7A90F6E62E98}" type="slidenum">
              <a:rPr lang="pl-PL" smtClean="0">
                <a:cs typeface="Arial" charset="0"/>
              </a:rPr>
              <a:pPr/>
              <a:t>3</a:t>
            </a:fld>
            <a:endParaRPr lang="pl-P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553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1741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5A48F1-57A5-4E7C-BE39-7A90F6E62E98}" type="slidenum">
              <a:rPr lang="pl-PL" smtClean="0">
                <a:cs typeface="Arial" charset="0"/>
              </a:rPr>
              <a:pPr/>
              <a:t>4</a:t>
            </a:fld>
            <a:endParaRPr lang="pl-P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166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/>
          </a:p>
        </p:txBody>
      </p:sp>
      <p:sp>
        <p:nvSpPr>
          <p:cNvPr id="23555" name="Symbol zastępczy numeru slajdu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B747517-D1B4-4436-8949-6F27428DF1DA}" type="slidenum">
              <a:rPr lang="pl-PL" sz="1200"/>
              <a:pPr algn="r"/>
              <a:t>5</a:t>
            </a:fld>
            <a:endParaRPr lang="pl-PL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/>
          </a:p>
        </p:txBody>
      </p:sp>
      <p:sp>
        <p:nvSpPr>
          <p:cNvPr id="19459" name="Symbol zastępczy numeru slajdu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3FF89E0-F77A-4EA4-9DD8-52EF38F6D5FB}" type="slidenum">
              <a:rPr lang="pl-PL" sz="1200"/>
              <a:pPr algn="r"/>
              <a:t>6</a:t>
            </a:fld>
            <a:endParaRPr lang="pl-PL" sz="1200"/>
          </a:p>
        </p:txBody>
      </p:sp>
    </p:spTree>
    <p:extLst>
      <p:ext uri="{BB962C8B-B14F-4D97-AF65-F5344CB8AC3E}">
        <p14:creationId xmlns:p14="http://schemas.microsoft.com/office/powerpoint/2010/main" val="3322694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/>
          </a:p>
        </p:txBody>
      </p:sp>
      <p:sp>
        <p:nvSpPr>
          <p:cNvPr id="19459" name="Symbol zastępczy numeru slajdu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3FF89E0-F77A-4EA4-9DD8-52EF38F6D5FB}" type="slidenum">
              <a:rPr lang="pl-PL" sz="1200"/>
              <a:pPr algn="r"/>
              <a:t>7</a:t>
            </a:fld>
            <a:endParaRPr lang="pl-PL" sz="1200"/>
          </a:p>
        </p:txBody>
      </p:sp>
    </p:spTree>
    <p:extLst>
      <p:ext uri="{BB962C8B-B14F-4D97-AF65-F5344CB8AC3E}">
        <p14:creationId xmlns:p14="http://schemas.microsoft.com/office/powerpoint/2010/main" val="575405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/>
          </a:p>
        </p:txBody>
      </p:sp>
      <p:sp>
        <p:nvSpPr>
          <p:cNvPr id="19459" name="Symbol zastępczy numeru slajdu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3FF89E0-F77A-4EA4-9DD8-52EF38F6D5FB}" type="slidenum">
              <a:rPr lang="pl-PL" sz="1200"/>
              <a:pPr algn="r"/>
              <a:t>8</a:t>
            </a:fld>
            <a:endParaRPr lang="pl-PL" sz="1200"/>
          </a:p>
        </p:txBody>
      </p:sp>
    </p:spTree>
    <p:extLst>
      <p:ext uri="{BB962C8B-B14F-4D97-AF65-F5344CB8AC3E}">
        <p14:creationId xmlns:p14="http://schemas.microsoft.com/office/powerpoint/2010/main" val="2934263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/>
          </a:p>
        </p:txBody>
      </p:sp>
      <p:sp>
        <p:nvSpPr>
          <p:cNvPr id="19459" name="Symbol zastępczy numeru slajdu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3FF89E0-F77A-4EA4-9DD8-52EF38F6D5FB}" type="slidenum">
              <a:rPr lang="pl-PL" sz="1200"/>
              <a:pPr algn="r"/>
              <a:t>9</a:t>
            </a:fld>
            <a:endParaRPr lang="pl-PL" sz="1200"/>
          </a:p>
        </p:txBody>
      </p:sp>
    </p:spTree>
    <p:extLst>
      <p:ext uri="{BB962C8B-B14F-4D97-AF65-F5344CB8AC3E}">
        <p14:creationId xmlns:p14="http://schemas.microsoft.com/office/powerpoint/2010/main" val="541982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8FF08-A324-4B82-B256-F8317FCEEA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C14D9-D32C-4D8F-AB1B-892639DAA5F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9345A-32D8-4F25-8522-3E4DD34450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A5BED-B1E4-40B2-9980-B0071A8D207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17E53-C71C-43BC-B573-2EFDEB46C5F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39FA-CFF4-492E-8064-D6A525C0F0B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0C63A-3A38-44B3-AB9D-1A136347F20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B48C-BEDA-4FDC-86A3-4726EB62218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F3F5A-31E8-46E2-A026-C0342346C25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3F57C-C527-47DF-8172-95933404596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21B4E-887D-413D-A523-8E8089FC45F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626E586-0FB8-4220-AE1E-3BCE4F828FF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szara_f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5888"/>
            <a:ext cx="91440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pole tekstowe 10"/>
          <p:cNvSpPr txBox="1">
            <a:spLocks noChangeArrowheads="1"/>
          </p:cNvSpPr>
          <p:nvPr/>
        </p:nvSpPr>
        <p:spPr bwMode="auto">
          <a:xfrm>
            <a:off x="8459788" y="6381750"/>
            <a:ext cx="3603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l-PL" sz="1200"/>
          </a:p>
        </p:txBody>
      </p:sp>
      <p:pic>
        <p:nvPicPr>
          <p:cNvPr id="14339" name="Picture 4" descr="szara_f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32463"/>
            <a:ext cx="91440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Obraz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938" y="6180138"/>
            <a:ext cx="1519237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pole tekstowe 11"/>
          <p:cNvSpPr txBox="1">
            <a:spLocks noChangeArrowheads="1"/>
          </p:cNvSpPr>
          <p:nvPr/>
        </p:nvSpPr>
        <p:spPr bwMode="auto">
          <a:xfrm>
            <a:off x="4500563" y="6432550"/>
            <a:ext cx="1519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b="1">
                <a:solidFill>
                  <a:srgbClr val="2D3257"/>
                </a:solidFill>
              </a:rPr>
              <a:t>www.kedzierzynkozle.pl	</a:t>
            </a:r>
            <a:endParaRPr lang="pl-PL" sz="900"/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971600" y="1670201"/>
            <a:ext cx="7200801" cy="2482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</a:pPr>
            <a:r>
              <a:rPr lang="pl-PL" altLang="pl-PL" sz="3600" b="1" dirty="0">
                <a:latin typeface="+mn-lt"/>
                <a:cs typeface="Calibri" panose="020F0502020204030204" pitchFamily="34" charset="0"/>
              </a:rPr>
              <a:t>PROJEKT BUDŻETU </a:t>
            </a:r>
          </a:p>
          <a:p>
            <a:pPr algn="ctr" eaLnBrk="0" hangingPunct="0">
              <a:lnSpc>
                <a:spcPct val="150000"/>
              </a:lnSpc>
            </a:pPr>
            <a:r>
              <a:rPr lang="pl-PL" altLang="pl-PL" sz="3600" b="1" dirty="0">
                <a:latin typeface="+mn-lt"/>
                <a:cs typeface="Calibri" panose="020F0502020204030204" pitchFamily="34" charset="0"/>
              </a:rPr>
              <a:t>MIASTA KĘDZIERZYN-KOŹLE </a:t>
            </a:r>
            <a:br>
              <a:rPr lang="pl-PL" altLang="pl-PL" sz="3600" b="1" dirty="0">
                <a:latin typeface="+mn-lt"/>
                <a:cs typeface="Calibri" panose="020F0502020204030204" pitchFamily="34" charset="0"/>
              </a:rPr>
            </a:br>
            <a:r>
              <a:rPr lang="pl-PL" altLang="pl-PL" sz="3600" b="1" dirty="0">
                <a:latin typeface="+mn-lt"/>
                <a:cs typeface="Calibri" panose="020F0502020204030204" pitchFamily="34" charset="0"/>
              </a:rPr>
              <a:t>NA ROK 2025</a:t>
            </a:r>
            <a:endParaRPr lang="pl-PL" sz="3600" b="1" dirty="0">
              <a:latin typeface="+mn-lt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25FB0796-48A5-E367-BA8A-4928E93DDF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8" y="1704743"/>
            <a:ext cx="6193282" cy="2978834"/>
          </a:xfrm>
          <a:prstGeom prst="rect">
            <a:avLst/>
          </a:prstGeom>
        </p:spPr>
      </p:pic>
      <p:pic>
        <p:nvPicPr>
          <p:cNvPr id="18433" name="Picture 4" descr="szara_fal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49275"/>
            <a:ext cx="9144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szara_fal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732463"/>
            <a:ext cx="91440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Obraz 9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938" y="6180138"/>
            <a:ext cx="1519237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pole tekstowe 11"/>
          <p:cNvSpPr txBox="1">
            <a:spLocks noChangeArrowheads="1"/>
          </p:cNvSpPr>
          <p:nvPr/>
        </p:nvSpPr>
        <p:spPr bwMode="auto">
          <a:xfrm>
            <a:off x="4500563" y="6432550"/>
            <a:ext cx="1519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b="1" dirty="0">
                <a:solidFill>
                  <a:srgbClr val="2D3257"/>
                </a:solidFill>
              </a:rPr>
              <a:t>www.kedzierzynkozle.pl	</a:t>
            </a:r>
            <a:endParaRPr lang="pl-PL" sz="900" dirty="0"/>
          </a:p>
        </p:txBody>
      </p:sp>
      <p:sp>
        <p:nvSpPr>
          <p:cNvPr id="18439" name="pole tekstowe 13"/>
          <p:cNvSpPr txBox="1">
            <a:spLocks noChangeArrowheads="1"/>
          </p:cNvSpPr>
          <p:nvPr/>
        </p:nvSpPr>
        <p:spPr bwMode="auto">
          <a:xfrm>
            <a:off x="8388424" y="6423025"/>
            <a:ext cx="5047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900" dirty="0">
                <a:solidFill>
                  <a:srgbClr val="2D3257"/>
                </a:solidFill>
              </a:rPr>
              <a:t>10/16</a:t>
            </a:r>
            <a:r>
              <a:rPr lang="pl-PL" sz="900" b="1" dirty="0">
                <a:solidFill>
                  <a:srgbClr val="2D3257"/>
                </a:solidFill>
              </a:rPr>
              <a:t>	</a:t>
            </a:r>
            <a:endParaRPr lang="pl-PL" sz="900" dirty="0"/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0FC64DF2-6F4D-43DB-8CF1-9F629C186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19" y="254048"/>
            <a:ext cx="4896545" cy="32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pl-PL" sz="1100" dirty="0">
                <a:latin typeface="Calibri" panose="020F0502020204030204" pitchFamily="34" charset="0"/>
                <a:cs typeface="Calibri" panose="020F0502020204030204" pitchFamily="34" charset="0"/>
              </a:rPr>
              <a:t>PROJEKT BUDŻETU MIASTA KĘDZIERZYN-KOŹLE NA ROK 2025</a:t>
            </a:r>
          </a:p>
        </p:txBody>
      </p:sp>
      <p:cxnSp>
        <p:nvCxnSpPr>
          <p:cNvPr id="14" name="Łącznik prosty 13">
            <a:extLst>
              <a:ext uri="{FF2B5EF4-FFF2-40B4-BE49-F238E27FC236}">
                <a16:creationId xmlns:a16="http://schemas.microsoft.com/office/drawing/2014/main" id="{14BC9F32-032F-4FCB-A74D-1B09BB05C45F}"/>
              </a:ext>
            </a:extLst>
          </p:cNvPr>
          <p:cNvCxnSpPr>
            <a:cxnSpLocks/>
          </p:cNvCxnSpPr>
          <p:nvPr/>
        </p:nvCxnSpPr>
        <p:spPr>
          <a:xfrm>
            <a:off x="6156176" y="3218254"/>
            <a:ext cx="2736999" cy="0"/>
          </a:xfrm>
          <a:prstGeom prst="line">
            <a:avLst/>
          </a:prstGeom>
          <a:ln w="25400">
            <a:solidFill>
              <a:srgbClr val="0294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>
            <a:extLst>
              <a:ext uri="{FF2B5EF4-FFF2-40B4-BE49-F238E27FC236}">
                <a16:creationId xmlns:a16="http://schemas.microsoft.com/office/drawing/2014/main" id="{58D746F8-41CC-45A9-9BBE-972DFFFA7704}"/>
              </a:ext>
            </a:extLst>
          </p:cNvPr>
          <p:cNvCxnSpPr>
            <a:cxnSpLocks/>
          </p:cNvCxnSpPr>
          <p:nvPr/>
        </p:nvCxnSpPr>
        <p:spPr>
          <a:xfrm flipV="1">
            <a:off x="3774769" y="1149511"/>
            <a:ext cx="1985790" cy="1285729"/>
          </a:xfrm>
          <a:prstGeom prst="straightConnector1">
            <a:avLst/>
          </a:prstGeom>
          <a:ln>
            <a:solidFill>
              <a:srgbClr val="C0000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ole tekstowe 23">
            <a:extLst>
              <a:ext uri="{FF2B5EF4-FFF2-40B4-BE49-F238E27FC236}">
                <a16:creationId xmlns:a16="http://schemas.microsoft.com/office/drawing/2014/main" id="{EEA32D69-6A7E-4F24-B18C-16CC5896D265}"/>
              </a:ext>
            </a:extLst>
          </p:cNvPr>
          <p:cNvSpPr txBox="1"/>
          <p:nvPr/>
        </p:nvSpPr>
        <p:spPr>
          <a:xfrm rot="19649650">
            <a:off x="4272889" y="1287517"/>
            <a:ext cx="1302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C00000"/>
                </a:solidFill>
              </a:rPr>
              <a:t>77,72%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1B530B2F-9DDC-EC82-017D-8473BF75C4A9}"/>
              </a:ext>
            </a:extLst>
          </p:cNvPr>
          <p:cNvSpPr txBox="1"/>
          <p:nvPr/>
        </p:nvSpPr>
        <p:spPr>
          <a:xfrm>
            <a:off x="5188629" y="2626862"/>
            <a:ext cx="4458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C00000"/>
                </a:solidFill>
              </a:rPr>
              <a:t>WYPŁATA ODSZKODOWAŃ</a:t>
            </a:r>
          </a:p>
          <a:p>
            <a:pPr algn="ctr"/>
            <a:r>
              <a:rPr lang="pl-PL" sz="1600" dirty="0">
                <a:solidFill>
                  <a:srgbClr val="C00000"/>
                </a:solidFill>
              </a:rPr>
              <a:t>ZA PRZEJĘTE GRUNTA</a:t>
            </a:r>
          </a:p>
        </p:txBody>
      </p:sp>
    </p:spTree>
    <p:extLst>
      <p:ext uri="{BB962C8B-B14F-4D97-AF65-F5344CB8AC3E}">
        <p14:creationId xmlns:p14="http://schemas.microsoft.com/office/powerpoint/2010/main" val="3781172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4D5DE132-F367-AF66-B060-43588D574B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294" y="4373815"/>
            <a:ext cx="6225175" cy="1505545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5E79EF65-7112-2E1B-ACCC-60E7EC2642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3" y="1772369"/>
            <a:ext cx="6158211" cy="2066682"/>
          </a:xfrm>
          <a:prstGeom prst="rect">
            <a:avLst/>
          </a:prstGeom>
        </p:spPr>
      </p:pic>
      <p:pic>
        <p:nvPicPr>
          <p:cNvPr id="18433" name="Picture 4" descr="szara_fal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49275"/>
            <a:ext cx="9144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szara_fal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732463"/>
            <a:ext cx="91440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Obraz 9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8938" y="6180138"/>
            <a:ext cx="1519237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pole tekstowe 11"/>
          <p:cNvSpPr txBox="1">
            <a:spLocks noChangeArrowheads="1"/>
          </p:cNvSpPr>
          <p:nvPr/>
        </p:nvSpPr>
        <p:spPr bwMode="auto">
          <a:xfrm>
            <a:off x="4500563" y="6432550"/>
            <a:ext cx="1519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b="1" dirty="0">
                <a:solidFill>
                  <a:srgbClr val="2D3257"/>
                </a:solidFill>
              </a:rPr>
              <a:t>www.kedzierzynkozle.pl	</a:t>
            </a:r>
            <a:endParaRPr lang="pl-PL" sz="900" dirty="0"/>
          </a:p>
        </p:txBody>
      </p:sp>
      <p:sp>
        <p:nvSpPr>
          <p:cNvPr id="18439" name="pole tekstowe 13"/>
          <p:cNvSpPr txBox="1">
            <a:spLocks noChangeArrowheads="1"/>
          </p:cNvSpPr>
          <p:nvPr/>
        </p:nvSpPr>
        <p:spPr bwMode="auto">
          <a:xfrm>
            <a:off x="8388424" y="6423025"/>
            <a:ext cx="5047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900" dirty="0">
                <a:solidFill>
                  <a:srgbClr val="2D3257"/>
                </a:solidFill>
              </a:rPr>
              <a:t>11/16</a:t>
            </a:r>
            <a:r>
              <a:rPr lang="pl-PL" sz="900" b="1" dirty="0">
                <a:solidFill>
                  <a:srgbClr val="2D3257"/>
                </a:solidFill>
              </a:rPr>
              <a:t>	</a:t>
            </a:r>
            <a:endParaRPr lang="pl-PL" sz="900" dirty="0"/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0FC64DF2-6F4D-43DB-8CF1-9F629C186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19" y="254048"/>
            <a:ext cx="4896545" cy="32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pl-PL" sz="1100" dirty="0">
                <a:latin typeface="Calibri" panose="020F0502020204030204" pitchFamily="34" charset="0"/>
                <a:cs typeface="Calibri" panose="020F0502020204030204" pitchFamily="34" charset="0"/>
              </a:rPr>
              <a:t>PROJEKT BUDŻETU MIASTA KĘDZIERZYN-KOŹLE NA ROK 2025</a:t>
            </a:r>
          </a:p>
        </p:txBody>
      </p:sp>
      <p:cxnSp>
        <p:nvCxnSpPr>
          <p:cNvPr id="14" name="Łącznik prosty 13">
            <a:extLst>
              <a:ext uri="{FF2B5EF4-FFF2-40B4-BE49-F238E27FC236}">
                <a16:creationId xmlns:a16="http://schemas.microsoft.com/office/drawing/2014/main" id="{14BC9F32-032F-4FCB-A74D-1B09BB05C45F}"/>
              </a:ext>
            </a:extLst>
          </p:cNvPr>
          <p:cNvCxnSpPr>
            <a:cxnSpLocks/>
          </p:cNvCxnSpPr>
          <p:nvPr/>
        </p:nvCxnSpPr>
        <p:spPr>
          <a:xfrm>
            <a:off x="6156176" y="2636912"/>
            <a:ext cx="2484623" cy="0"/>
          </a:xfrm>
          <a:prstGeom prst="line">
            <a:avLst/>
          </a:prstGeom>
          <a:ln w="25400">
            <a:solidFill>
              <a:srgbClr val="0294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19">
            <a:extLst>
              <a:ext uri="{FF2B5EF4-FFF2-40B4-BE49-F238E27FC236}">
                <a16:creationId xmlns:a16="http://schemas.microsoft.com/office/drawing/2014/main" id="{CE52E7BF-1D0E-4E48-9245-76CDFD66FE99}"/>
              </a:ext>
            </a:extLst>
          </p:cNvPr>
          <p:cNvCxnSpPr>
            <a:cxnSpLocks/>
          </p:cNvCxnSpPr>
          <p:nvPr/>
        </p:nvCxnSpPr>
        <p:spPr>
          <a:xfrm>
            <a:off x="681484" y="4941168"/>
            <a:ext cx="2162324" cy="0"/>
          </a:xfrm>
          <a:prstGeom prst="line">
            <a:avLst/>
          </a:prstGeom>
          <a:ln w="25400">
            <a:solidFill>
              <a:srgbClr val="0294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>
            <a:extLst>
              <a:ext uri="{FF2B5EF4-FFF2-40B4-BE49-F238E27FC236}">
                <a16:creationId xmlns:a16="http://schemas.microsoft.com/office/drawing/2014/main" id="{58D746F8-41CC-45A9-9BBE-972DFFFA7704}"/>
              </a:ext>
            </a:extLst>
          </p:cNvPr>
          <p:cNvCxnSpPr>
            <a:cxnSpLocks/>
          </p:cNvCxnSpPr>
          <p:nvPr/>
        </p:nvCxnSpPr>
        <p:spPr>
          <a:xfrm flipV="1">
            <a:off x="3914501" y="1327164"/>
            <a:ext cx="1975588" cy="467797"/>
          </a:xfrm>
          <a:prstGeom prst="straightConnector1">
            <a:avLst/>
          </a:prstGeom>
          <a:ln>
            <a:solidFill>
              <a:srgbClr val="C0000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>
            <a:extLst>
              <a:ext uri="{FF2B5EF4-FFF2-40B4-BE49-F238E27FC236}">
                <a16:creationId xmlns:a16="http://schemas.microsoft.com/office/drawing/2014/main" id="{89DEB098-CDCF-4921-AE3C-A1EE9B08E65F}"/>
              </a:ext>
            </a:extLst>
          </p:cNvPr>
          <p:cNvCxnSpPr>
            <a:cxnSpLocks/>
          </p:cNvCxnSpPr>
          <p:nvPr/>
        </p:nvCxnSpPr>
        <p:spPr>
          <a:xfrm flipV="1">
            <a:off x="6732240" y="4108922"/>
            <a:ext cx="1996380" cy="264893"/>
          </a:xfrm>
          <a:prstGeom prst="straightConnector1">
            <a:avLst/>
          </a:prstGeom>
          <a:ln>
            <a:solidFill>
              <a:srgbClr val="C0000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93DB6CF5-5CE6-41B8-A145-5959B5867492}"/>
              </a:ext>
            </a:extLst>
          </p:cNvPr>
          <p:cNvSpPr txBox="1"/>
          <p:nvPr/>
        </p:nvSpPr>
        <p:spPr>
          <a:xfrm rot="21058573">
            <a:off x="7395965" y="3827188"/>
            <a:ext cx="1302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C00000"/>
                </a:solidFill>
              </a:rPr>
              <a:t>9,49%</a:t>
            </a:r>
          </a:p>
        </p:txBody>
      </p:sp>
      <p:sp>
        <p:nvSpPr>
          <p:cNvPr id="24" name="pole tekstowe 23">
            <a:extLst>
              <a:ext uri="{FF2B5EF4-FFF2-40B4-BE49-F238E27FC236}">
                <a16:creationId xmlns:a16="http://schemas.microsoft.com/office/drawing/2014/main" id="{EEA32D69-6A7E-4F24-B18C-16CC5896D265}"/>
              </a:ext>
            </a:extLst>
          </p:cNvPr>
          <p:cNvSpPr txBox="1"/>
          <p:nvPr/>
        </p:nvSpPr>
        <p:spPr>
          <a:xfrm rot="20802710">
            <a:off x="4496693" y="1134566"/>
            <a:ext cx="1302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C00000"/>
                </a:solidFill>
              </a:rPr>
              <a:t>20,14%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1B530B2F-9DDC-EC82-017D-8473BF75C4A9}"/>
              </a:ext>
            </a:extLst>
          </p:cNvPr>
          <p:cNvSpPr txBox="1"/>
          <p:nvPr/>
        </p:nvSpPr>
        <p:spPr>
          <a:xfrm>
            <a:off x="5148064" y="2052136"/>
            <a:ext cx="4458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C00000"/>
                </a:solidFill>
              </a:rPr>
              <a:t>OBSŁUGA RATOWNIKÓW </a:t>
            </a:r>
          </a:p>
          <a:p>
            <a:pPr algn="ctr"/>
            <a:r>
              <a:rPr lang="pl-PL" sz="1600" dirty="0">
                <a:solidFill>
                  <a:srgbClr val="C00000"/>
                </a:solidFill>
              </a:rPr>
              <a:t>MOSIR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C872434C-6039-47EF-6CA6-BC4D833EE22D}"/>
              </a:ext>
            </a:extLst>
          </p:cNvPr>
          <p:cNvSpPr txBox="1"/>
          <p:nvPr/>
        </p:nvSpPr>
        <p:spPr>
          <a:xfrm>
            <a:off x="140673" y="4356393"/>
            <a:ext cx="3351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C00000"/>
                </a:solidFill>
              </a:rPr>
              <a:t>OCHRONA OBIEKTÓW</a:t>
            </a:r>
          </a:p>
          <a:p>
            <a:pPr algn="ctr"/>
            <a:r>
              <a:rPr lang="pl-PL" sz="1600" dirty="0">
                <a:solidFill>
                  <a:srgbClr val="C00000"/>
                </a:solidFill>
              </a:rPr>
              <a:t>MOSIR</a:t>
            </a:r>
          </a:p>
        </p:txBody>
      </p:sp>
    </p:spTree>
    <p:extLst>
      <p:ext uri="{BB962C8B-B14F-4D97-AF65-F5344CB8AC3E}">
        <p14:creationId xmlns:p14="http://schemas.microsoft.com/office/powerpoint/2010/main" val="2837939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5F1DAF62-025A-0A5D-F8CC-BFA0443DD8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732" y="4026500"/>
            <a:ext cx="5808724" cy="1831011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090D1976-DE2C-71E0-D474-0E969EEFFC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8" y="2150163"/>
            <a:ext cx="6323984" cy="1529442"/>
          </a:xfrm>
          <a:prstGeom prst="rect">
            <a:avLst/>
          </a:prstGeom>
        </p:spPr>
      </p:pic>
      <p:pic>
        <p:nvPicPr>
          <p:cNvPr id="18433" name="Picture 4" descr="szara_fal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49275"/>
            <a:ext cx="9144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szara_fal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732463"/>
            <a:ext cx="91440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Obraz 9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8938" y="6180138"/>
            <a:ext cx="1519237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pole tekstowe 11"/>
          <p:cNvSpPr txBox="1">
            <a:spLocks noChangeArrowheads="1"/>
          </p:cNvSpPr>
          <p:nvPr/>
        </p:nvSpPr>
        <p:spPr bwMode="auto">
          <a:xfrm>
            <a:off x="4500563" y="6432550"/>
            <a:ext cx="1519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b="1" dirty="0">
                <a:solidFill>
                  <a:srgbClr val="2D3257"/>
                </a:solidFill>
              </a:rPr>
              <a:t>www.kedzierzynkozle.pl	</a:t>
            </a:r>
            <a:endParaRPr lang="pl-PL" sz="900" dirty="0"/>
          </a:p>
        </p:txBody>
      </p:sp>
      <p:sp>
        <p:nvSpPr>
          <p:cNvPr id="18439" name="pole tekstowe 13"/>
          <p:cNvSpPr txBox="1">
            <a:spLocks noChangeArrowheads="1"/>
          </p:cNvSpPr>
          <p:nvPr/>
        </p:nvSpPr>
        <p:spPr bwMode="auto">
          <a:xfrm>
            <a:off x="8388424" y="6423025"/>
            <a:ext cx="5047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900" dirty="0">
                <a:solidFill>
                  <a:srgbClr val="2D3257"/>
                </a:solidFill>
              </a:rPr>
              <a:t>12/16</a:t>
            </a:r>
            <a:r>
              <a:rPr lang="pl-PL" sz="900" b="1" dirty="0">
                <a:solidFill>
                  <a:srgbClr val="2D3257"/>
                </a:solidFill>
              </a:rPr>
              <a:t>	</a:t>
            </a:r>
            <a:endParaRPr lang="pl-PL" sz="900" dirty="0"/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0FC64DF2-6F4D-43DB-8CF1-9F629C186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19" y="254048"/>
            <a:ext cx="4896545" cy="32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pl-PL" sz="1100" dirty="0">
                <a:latin typeface="Calibri" panose="020F0502020204030204" pitchFamily="34" charset="0"/>
                <a:cs typeface="Calibri" panose="020F0502020204030204" pitchFamily="34" charset="0"/>
              </a:rPr>
              <a:t>PROJEKT BUDŻETU MIASTA KĘDZIERZYN-KOŹLE NA ROK 2025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D519876E-77BC-4DDA-9E3B-7F92789DE111}"/>
              </a:ext>
            </a:extLst>
          </p:cNvPr>
          <p:cNvSpPr txBox="1"/>
          <p:nvPr/>
        </p:nvSpPr>
        <p:spPr>
          <a:xfrm>
            <a:off x="5305098" y="1262882"/>
            <a:ext cx="4458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C00000"/>
                </a:solidFill>
              </a:rPr>
              <a:t>KOSZTY POSIŁKÓW (OBIADÓW)</a:t>
            </a:r>
          </a:p>
          <a:p>
            <a:pPr algn="ctr"/>
            <a:r>
              <a:rPr lang="pl-PL" sz="1600" dirty="0">
                <a:solidFill>
                  <a:srgbClr val="C00000"/>
                </a:solidFill>
              </a:rPr>
              <a:t>DLA PODOPIECZNYCH MOPS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B8E0630B-7917-4173-88B4-00B867429470}"/>
              </a:ext>
            </a:extLst>
          </p:cNvPr>
          <p:cNvSpPr txBox="1"/>
          <p:nvPr/>
        </p:nvSpPr>
        <p:spPr>
          <a:xfrm>
            <a:off x="-194706" y="4118479"/>
            <a:ext cx="39050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C00000"/>
                </a:solidFill>
              </a:rPr>
              <a:t>UTRZYMANIE MIESZKAŃCÓW </a:t>
            </a:r>
          </a:p>
          <a:p>
            <a:pPr algn="ctr"/>
            <a:r>
              <a:rPr lang="pl-PL" sz="1600" dirty="0">
                <a:solidFill>
                  <a:srgbClr val="C00000"/>
                </a:solidFill>
              </a:rPr>
              <a:t>W DOMACH POMOCY </a:t>
            </a:r>
          </a:p>
          <a:p>
            <a:pPr algn="ctr"/>
            <a:r>
              <a:rPr lang="pl-PL" sz="1600" dirty="0">
                <a:solidFill>
                  <a:srgbClr val="C00000"/>
                </a:solidFill>
              </a:rPr>
              <a:t>SPOŁECZNEJ</a:t>
            </a:r>
          </a:p>
        </p:txBody>
      </p:sp>
      <p:cxnSp>
        <p:nvCxnSpPr>
          <p:cNvPr id="14" name="Łącznik prosty 13">
            <a:extLst>
              <a:ext uri="{FF2B5EF4-FFF2-40B4-BE49-F238E27FC236}">
                <a16:creationId xmlns:a16="http://schemas.microsoft.com/office/drawing/2014/main" id="{A341F0D3-8125-4F33-B51C-6620ACCB95DE}"/>
              </a:ext>
            </a:extLst>
          </p:cNvPr>
          <p:cNvCxnSpPr>
            <a:cxnSpLocks/>
          </p:cNvCxnSpPr>
          <p:nvPr/>
        </p:nvCxnSpPr>
        <p:spPr>
          <a:xfrm>
            <a:off x="6019800" y="1857239"/>
            <a:ext cx="3097039" cy="0"/>
          </a:xfrm>
          <a:prstGeom prst="line">
            <a:avLst/>
          </a:prstGeom>
          <a:ln w="25400">
            <a:solidFill>
              <a:srgbClr val="0294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>
            <a:extLst>
              <a:ext uri="{FF2B5EF4-FFF2-40B4-BE49-F238E27FC236}">
                <a16:creationId xmlns:a16="http://schemas.microsoft.com/office/drawing/2014/main" id="{4488C1B5-3073-4ED1-8AE3-DF8E8EC75FA0}"/>
              </a:ext>
            </a:extLst>
          </p:cNvPr>
          <p:cNvCxnSpPr>
            <a:cxnSpLocks/>
          </p:cNvCxnSpPr>
          <p:nvPr/>
        </p:nvCxnSpPr>
        <p:spPr>
          <a:xfrm>
            <a:off x="251520" y="4941168"/>
            <a:ext cx="3012566" cy="0"/>
          </a:xfrm>
          <a:prstGeom prst="line">
            <a:avLst/>
          </a:prstGeom>
          <a:ln w="25400">
            <a:solidFill>
              <a:srgbClr val="0294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Łącznik prosty ze strzałką 2">
            <a:extLst>
              <a:ext uri="{FF2B5EF4-FFF2-40B4-BE49-F238E27FC236}">
                <a16:creationId xmlns:a16="http://schemas.microsoft.com/office/drawing/2014/main" id="{281FB86D-93AA-4EC0-998A-C1C7226D3F85}"/>
              </a:ext>
            </a:extLst>
          </p:cNvPr>
          <p:cNvCxnSpPr>
            <a:cxnSpLocks/>
          </p:cNvCxnSpPr>
          <p:nvPr/>
        </p:nvCxnSpPr>
        <p:spPr>
          <a:xfrm flipV="1">
            <a:off x="3995936" y="1973517"/>
            <a:ext cx="2001676" cy="125769"/>
          </a:xfrm>
          <a:prstGeom prst="straightConnector1">
            <a:avLst/>
          </a:prstGeom>
          <a:ln>
            <a:solidFill>
              <a:srgbClr val="C0000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>
            <a:extLst>
              <a:ext uri="{FF2B5EF4-FFF2-40B4-BE49-F238E27FC236}">
                <a16:creationId xmlns:a16="http://schemas.microsoft.com/office/drawing/2014/main" id="{4D10B005-FB12-4DE2-90A1-8D182704364A}"/>
              </a:ext>
            </a:extLst>
          </p:cNvPr>
          <p:cNvCxnSpPr>
            <a:cxnSpLocks/>
          </p:cNvCxnSpPr>
          <p:nvPr/>
        </p:nvCxnSpPr>
        <p:spPr>
          <a:xfrm flipV="1">
            <a:off x="6732240" y="3787735"/>
            <a:ext cx="2004447" cy="238765"/>
          </a:xfrm>
          <a:prstGeom prst="straightConnector1">
            <a:avLst/>
          </a:prstGeom>
          <a:ln>
            <a:solidFill>
              <a:srgbClr val="C0000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46229644-9354-432A-9FDB-AFF3A4F4DE1C}"/>
              </a:ext>
            </a:extLst>
          </p:cNvPr>
          <p:cNvSpPr txBox="1"/>
          <p:nvPr/>
        </p:nvSpPr>
        <p:spPr>
          <a:xfrm rot="21202353">
            <a:off x="7322873" y="3516225"/>
            <a:ext cx="1302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C00000"/>
                </a:solidFill>
              </a:rPr>
              <a:t>28,09%</a:t>
            </a:r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F1F70E18-05EC-4E83-85C0-6F3FCF6C973F}"/>
              </a:ext>
            </a:extLst>
          </p:cNvPr>
          <p:cNvSpPr txBox="1"/>
          <p:nvPr/>
        </p:nvSpPr>
        <p:spPr>
          <a:xfrm rot="21383671">
            <a:off x="4653727" y="1681177"/>
            <a:ext cx="1302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C00000"/>
                </a:solidFill>
              </a:rPr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3777809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A1E78D66-1A7B-5CF6-D44F-1F01A18027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95" y="2675864"/>
            <a:ext cx="8026009" cy="2247283"/>
          </a:xfrm>
          <a:prstGeom prst="rect">
            <a:avLst/>
          </a:prstGeom>
        </p:spPr>
      </p:pic>
      <p:pic>
        <p:nvPicPr>
          <p:cNvPr id="18433" name="Picture 4" descr="szara_fal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49275"/>
            <a:ext cx="9144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szara_fal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732463"/>
            <a:ext cx="91440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Obraz 9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938" y="6180138"/>
            <a:ext cx="1519237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pole tekstowe 11"/>
          <p:cNvSpPr txBox="1">
            <a:spLocks noChangeArrowheads="1"/>
          </p:cNvSpPr>
          <p:nvPr/>
        </p:nvSpPr>
        <p:spPr bwMode="auto">
          <a:xfrm>
            <a:off x="4500563" y="6432550"/>
            <a:ext cx="1519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b="1" dirty="0">
                <a:solidFill>
                  <a:srgbClr val="2D3257"/>
                </a:solidFill>
              </a:rPr>
              <a:t>www.kedzierzynkozle.pl	</a:t>
            </a:r>
            <a:endParaRPr lang="pl-PL" sz="900" dirty="0"/>
          </a:p>
        </p:txBody>
      </p:sp>
      <p:sp>
        <p:nvSpPr>
          <p:cNvPr id="18439" name="pole tekstowe 13"/>
          <p:cNvSpPr txBox="1">
            <a:spLocks noChangeArrowheads="1"/>
          </p:cNvSpPr>
          <p:nvPr/>
        </p:nvSpPr>
        <p:spPr bwMode="auto">
          <a:xfrm>
            <a:off x="8388424" y="6423025"/>
            <a:ext cx="5047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900" dirty="0">
                <a:solidFill>
                  <a:srgbClr val="2D3257"/>
                </a:solidFill>
              </a:rPr>
              <a:t>13/16</a:t>
            </a:r>
            <a:r>
              <a:rPr lang="pl-PL" sz="900" b="1" dirty="0">
                <a:solidFill>
                  <a:srgbClr val="2D3257"/>
                </a:solidFill>
              </a:rPr>
              <a:t>	</a:t>
            </a:r>
            <a:endParaRPr lang="pl-PL" sz="900" dirty="0"/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0FC64DF2-6F4D-43DB-8CF1-9F629C186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19" y="254048"/>
            <a:ext cx="4896545" cy="32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pl-PL" sz="1100" dirty="0">
                <a:latin typeface="Calibri" panose="020F0502020204030204" pitchFamily="34" charset="0"/>
                <a:cs typeface="Calibri" panose="020F0502020204030204" pitchFamily="34" charset="0"/>
              </a:rPr>
              <a:t>PROJEKT BUDŻETU MIASTA KĘDZIERZYN-KOŹLE NA ROK 2025</a:t>
            </a:r>
          </a:p>
        </p:txBody>
      </p:sp>
      <p:cxnSp>
        <p:nvCxnSpPr>
          <p:cNvPr id="15" name="Łącznik prosty 14">
            <a:extLst>
              <a:ext uri="{FF2B5EF4-FFF2-40B4-BE49-F238E27FC236}">
                <a16:creationId xmlns:a16="http://schemas.microsoft.com/office/drawing/2014/main" id="{B4F8D75C-422B-470B-AA36-108D08C45003}"/>
              </a:ext>
            </a:extLst>
          </p:cNvPr>
          <p:cNvCxnSpPr>
            <a:cxnSpLocks/>
          </p:cNvCxnSpPr>
          <p:nvPr/>
        </p:nvCxnSpPr>
        <p:spPr>
          <a:xfrm>
            <a:off x="5652120" y="2501607"/>
            <a:ext cx="3024336" cy="0"/>
          </a:xfrm>
          <a:prstGeom prst="line">
            <a:avLst/>
          </a:prstGeom>
          <a:ln w="25400">
            <a:solidFill>
              <a:srgbClr val="0294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A8190156-4702-4BEA-A156-50776E11474B}"/>
              </a:ext>
            </a:extLst>
          </p:cNvPr>
          <p:cNvSpPr txBox="1"/>
          <p:nvPr/>
        </p:nvSpPr>
        <p:spPr>
          <a:xfrm>
            <a:off x="4932040" y="1844824"/>
            <a:ext cx="4458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C00000"/>
                </a:solidFill>
              </a:rPr>
              <a:t>OGRANICZENIE NISKIEJ EMISJI</a:t>
            </a:r>
          </a:p>
          <a:p>
            <a:pPr algn="ctr"/>
            <a:r>
              <a:rPr lang="pl-PL" sz="1600" dirty="0">
                <a:solidFill>
                  <a:srgbClr val="C00000"/>
                </a:solidFill>
              </a:rPr>
              <a:t>(WYMIANA PIECÓW)</a:t>
            </a:r>
          </a:p>
        </p:txBody>
      </p:sp>
    </p:spTree>
    <p:extLst>
      <p:ext uri="{BB962C8B-B14F-4D97-AF65-F5344CB8AC3E}">
        <p14:creationId xmlns:p14="http://schemas.microsoft.com/office/powerpoint/2010/main" val="3383741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29">
            <a:extLst>
              <a:ext uri="{FF2B5EF4-FFF2-40B4-BE49-F238E27FC236}">
                <a16:creationId xmlns:a16="http://schemas.microsoft.com/office/drawing/2014/main" id="{854B4EE9-896A-4767-9D7A-5412D5305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2302214"/>
            <a:ext cx="4571999" cy="431701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 sz="2800" b="1" dirty="0">
              <a:solidFill>
                <a:schemeClr val="accent1">
                  <a:lumMod val="25000"/>
                </a:schemeClr>
              </a:solidFill>
              <a:latin typeface="+mn-lt"/>
              <a:cs typeface="Calibri" panose="020F0502020204030204" pitchFamily="34" charset="0"/>
            </a:endParaRPr>
          </a:p>
        </p:txBody>
      </p:sp>
      <p:pic>
        <p:nvPicPr>
          <p:cNvPr id="18433" name="Picture 4" descr="szara_f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49275"/>
            <a:ext cx="9144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szara_f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32463"/>
            <a:ext cx="91440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Obraz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938" y="6180138"/>
            <a:ext cx="1519237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pole tekstowe 11"/>
          <p:cNvSpPr txBox="1">
            <a:spLocks noChangeArrowheads="1"/>
          </p:cNvSpPr>
          <p:nvPr/>
        </p:nvSpPr>
        <p:spPr bwMode="auto">
          <a:xfrm>
            <a:off x="4500563" y="6432550"/>
            <a:ext cx="1519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b="1" dirty="0">
                <a:solidFill>
                  <a:srgbClr val="2D3257"/>
                </a:solidFill>
              </a:rPr>
              <a:t>www.kedzierzynkozle.pl	</a:t>
            </a:r>
            <a:endParaRPr lang="pl-PL" sz="900" dirty="0"/>
          </a:p>
        </p:txBody>
      </p:sp>
      <p:sp>
        <p:nvSpPr>
          <p:cNvPr id="18439" name="pole tekstowe 13"/>
          <p:cNvSpPr txBox="1">
            <a:spLocks noChangeArrowheads="1"/>
          </p:cNvSpPr>
          <p:nvPr/>
        </p:nvSpPr>
        <p:spPr bwMode="auto">
          <a:xfrm>
            <a:off x="8388424" y="6423025"/>
            <a:ext cx="5047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900" dirty="0">
                <a:solidFill>
                  <a:srgbClr val="2D3257"/>
                </a:solidFill>
              </a:rPr>
              <a:t>14/16</a:t>
            </a:r>
            <a:r>
              <a:rPr lang="pl-PL" sz="900" b="1" dirty="0">
                <a:solidFill>
                  <a:srgbClr val="2D3257"/>
                </a:solidFill>
              </a:rPr>
              <a:t>	</a:t>
            </a:r>
            <a:endParaRPr lang="pl-PL" sz="900" dirty="0"/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0FC64DF2-6F4D-43DB-8CF1-9F629C186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19" y="254048"/>
            <a:ext cx="4896545" cy="32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pl-PL" sz="1100" dirty="0">
                <a:latin typeface="Calibri" panose="020F0502020204030204" pitchFamily="34" charset="0"/>
                <a:cs typeface="Calibri" panose="020F0502020204030204" pitchFamily="34" charset="0"/>
              </a:rPr>
              <a:t>PROJEKT BUDŻETU MIASTA KĘDZIERZYN-KOŹLE NA ROK 2025</a:t>
            </a:r>
          </a:p>
        </p:txBody>
      </p:sp>
      <p:sp>
        <p:nvSpPr>
          <p:cNvPr id="11" name="AutoShape 29">
            <a:extLst>
              <a:ext uri="{FF2B5EF4-FFF2-40B4-BE49-F238E27FC236}">
                <a16:creationId xmlns:a16="http://schemas.microsoft.com/office/drawing/2014/main" id="{CF1A1F91-FB71-4A3D-8CBE-E78384047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65935"/>
            <a:ext cx="5292079" cy="5040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 sz="2800" b="1" dirty="0">
              <a:solidFill>
                <a:schemeClr val="accent1">
                  <a:lumMod val="25000"/>
                </a:schemeClr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059ECE98-A403-42D6-8478-B9C7DD95E6FA}"/>
              </a:ext>
            </a:extLst>
          </p:cNvPr>
          <p:cNvSpPr txBox="1"/>
          <p:nvPr/>
        </p:nvSpPr>
        <p:spPr>
          <a:xfrm>
            <a:off x="388938" y="1433165"/>
            <a:ext cx="7632848" cy="470898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spcBef>
                <a:spcPts val="400"/>
              </a:spcBef>
            </a:pPr>
            <a:r>
              <a:rPr lang="pl-PL" sz="2000" b="1" dirty="0">
                <a:solidFill>
                  <a:schemeClr val="tx2"/>
                </a:solidFill>
              </a:rPr>
              <a:t>WYDATKI MAJĄTKOWE  </a:t>
            </a:r>
            <a:r>
              <a:rPr lang="pl-PL" sz="2000" b="1" dirty="0">
                <a:solidFill>
                  <a:srgbClr val="C00000"/>
                </a:solidFill>
              </a:rPr>
              <a:t>111,72 mln zł</a:t>
            </a:r>
          </a:p>
          <a:p>
            <a:pPr>
              <a:spcBef>
                <a:spcPts val="1200"/>
              </a:spcBef>
            </a:pPr>
            <a:endParaRPr lang="pl-PL" b="1" dirty="0"/>
          </a:p>
          <a:p>
            <a:pPr>
              <a:spcBef>
                <a:spcPts val="1200"/>
              </a:spcBef>
            </a:pPr>
            <a:r>
              <a:rPr lang="pl-PL" b="1" dirty="0"/>
              <a:t>Inwestycje drogowe  </a:t>
            </a:r>
            <a:r>
              <a:rPr lang="pl-PL" b="1" dirty="0">
                <a:solidFill>
                  <a:srgbClr val="C00000"/>
                </a:solidFill>
              </a:rPr>
              <a:t>61,02 mln zł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dirty="0"/>
              <a:t>PT i budowa łącznika obwodnicy północnej – </a:t>
            </a:r>
            <a:r>
              <a:rPr lang="pl-PL" dirty="0">
                <a:solidFill>
                  <a:srgbClr val="C00000"/>
                </a:solidFill>
              </a:rPr>
              <a:t>20,00 mln zł 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dirty="0"/>
              <a:t>PT i przebudowa ul. Tadeusza Kościuszki – </a:t>
            </a:r>
            <a:r>
              <a:rPr lang="pl-PL" dirty="0">
                <a:solidFill>
                  <a:srgbClr val="C00000"/>
                </a:solidFill>
              </a:rPr>
              <a:t>3,00 mln zł 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dirty="0"/>
              <a:t>PT i przebudowa ul. Romana Dmowskiego - </a:t>
            </a:r>
            <a:r>
              <a:rPr lang="pl-PL" dirty="0">
                <a:solidFill>
                  <a:srgbClr val="C00000"/>
                </a:solidFill>
              </a:rPr>
              <a:t>5,00 mln zł 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dirty="0"/>
              <a:t>PT i przebudowa ul. Mikołaja z Koźla – </a:t>
            </a:r>
            <a:r>
              <a:rPr lang="pl-PL" dirty="0">
                <a:solidFill>
                  <a:srgbClr val="C00000"/>
                </a:solidFill>
              </a:rPr>
              <a:t>3,00 mln zł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dirty="0"/>
              <a:t>PT i wykonanie budowy ul. Jasińskiego - </a:t>
            </a:r>
            <a:r>
              <a:rPr lang="pl-PL" dirty="0">
                <a:solidFill>
                  <a:srgbClr val="C00000"/>
                </a:solidFill>
              </a:rPr>
              <a:t>2,80 mln zł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dirty="0"/>
              <a:t>Budowa ścieżek rowerowych – </a:t>
            </a:r>
            <a:r>
              <a:rPr lang="pl-PL" dirty="0">
                <a:solidFill>
                  <a:srgbClr val="C00000"/>
                </a:solidFill>
              </a:rPr>
              <a:t>13,00 mln zł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dirty="0"/>
              <a:t>Remont Rynku z przyległym ulicami – </a:t>
            </a:r>
            <a:r>
              <a:rPr lang="pl-PL" dirty="0">
                <a:solidFill>
                  <a:srgbClr val="C00000"/>
                </a:solidFill>
              </a:rPr>
              <a:t>2,5 mln zł</a:t>
            </a:r>
          </a:p>
          <a:p>
            <a:pPr>
              <a:spcBef>
                <a:spcPts val="1200"/>
              </a:spcBef>
            </a:pPr>
            <a:endParaRPr lang="pl-PL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532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 descr="szara_f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49275"/>
            <a:ext cx="9144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szara_f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32463"/>
            <a:ext cx="91440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Obraz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938" y="6180138"/>
            <a:ext cx="1519237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pole tekstowe 11"/>
          <p:cNvSpPr txBox="1">
            <a:spLocks noChangeArrowheads="1"/>
          </p:cNvSpPr>
          <p:nvPr/>
        </p:nvSpPr>
        <p:spPr bwMode="auto">
          <a:xfrm>
            <a:off x="4500563" y="6432550"/>
            <a:ext cx="1519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b="1" dirty="0">
                <a:solidFill>
                  <a:srgbClr val="2D3257"/>
                </a:solidFill>
              </a:rPr>
              <a:t>www.kedzierzynkozle.pl	</a:t>
            </a:r>
            <a:endParaRPr lang="pl-PL" sz="900" dirty="0"/>
          </a:p>
        </p:txBody>
      </p:sp>
      <p:sp>
        <p:nvSpPr>
          <p:cNvPr id="18439" name="pole tekstowe 13"/>
          <p:cNvSpPr txBox="1">
            <a:spLocks noChangeArrowheads="1"/>
          </p:cNvSpPr>
          <p:nvPr/>
        </p:nvSpPr>
        <p:spPr bwMode="auto">
          <a:xfrm>
            <a:off x="8388424" y="6423025"/>
            <a:ext cx="5047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900" dirty="0">
                <a:solidFill>
                  <a:srgbClr val="2D3257"/>
                </a:solidFill>
              </a:rPr>
              <a:t>15/16</a:t>
            </a:r>
            <a:r>
              <a:rPr lang="pl-PL" sz="900" b="1" dirty="0">
                <a:solidFill>
                  <a:srgbClr val="2D3257"/>
                </a:solidFill>
              </a:rPr>
              <a:t>	</a:t>
            </a:r>
            <a:endParaRPr lang="pl-PL" sz="900" dirty="0"/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0FC64DF2-6F4D-43DB-8CF1-9F629C186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19" y="254048"/>
            <a:ext cx="4896545" cy="32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pl-PL" sz="1100" dirty="0">
                <a:latin typeface="Calibri" panose="020F0502020204030204" pitchFamily="34" charset="0"/>
                <a:cs typeface="Calibri" panose="020F0502020204030204" pitchFamily="34" charset="0"/>
              </a:rPr>
              <a:t>PROJEKT BUDŻETU MIASTA KĘDZIERZYN-KOŹLE NA ROK 2025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A617CAC1-2A59-4912-BBC5-D8BE13B360D8}"/>
              </a:ext>
            </a:extLst>
          </p:cNvPr>
          <p:cNvSpPr txBox="1"/>
          <p:nvPr/>
        </p:nvSpPr>
        <p:spPr>
          <a:xfrm>
            <a:off x="387053" y="1276302"/>
            <a:ext cx="8698133" cy="350865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spcBef>
                <a:spcPts val="1200"/>
              </a:spcBef>
            </a:pPr>
            <a:endParaRPr lang="pl-PL" b="1" dirty="0">
              <a:solidFill>
                <a:srgbClr val="C00000"/>
              </a:solidFill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dirty="0"/>
              <a:t>Budowa boiska wielofunkcyjnego w Szkole Podstawowe w Rogach – </a:t>
            </a:r>
            <a:r>
              <a:rPr lang="pl-PL" dirty="0">
                <a:solidFill>
                  <a:srgbClr val="C00000"/>
                </a:solidFill>
              </a:rPr>
              <a:t>6,00 mln zł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dirty="0"/>
              <a:t>Budowa boiska wielofunkcyjnego przy PSP nr 9 - </a:t>
            </a:r>
            <a:r>
              <a:rPr lang="pl-PL" dirty="0">
                <a:solidFill>
                  <a:srgbClr val="C00000"/>
                </a:solidFill>
              </a:rPr>
              <a:t>6,00 mln zł</a:t>
            </a:r>
            <a:endParaRPr lang="pl-PL" dirty="0"/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dirty="0"/>
              <a:t>Adaptacja pomieszczeń w celu utworzenia nowych miejsc opieki </a:t>
            </a:r>
            <a:br>
              <a:rPr lang="pl-PL" dirty="0"/>
            </a:br>
            <a:r>
              <a:rPr lang="pl-PL" dirty="0"/>
              <a:t>w Żłobku nr 10 - </a:t>
            </a:r>
            <a:r>
              <a:rPr lang="pl-PL" dirty="0">
                <a:solidFill>
                  <a:srgbClr val="C00000"/>
                </a:solidFill>
              </a:rPr>
              <a:t>3,50 mln zł</a:t>
            </a:r>
            <a:r>
              <a:rPr lang="pl-PL" dirty="0"/>
              <a:t> 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dirty="0"/>
              <a:t>Zakup 2 autobusów elektrycznych wraz z infrastrukturą </a:t>
            </a:r>
            <a:br>
              <a:rPr lang="pl-PL" dirty="0"/>
            </a:br>
            <a:r>
              <a:rPr lang="pl-PL" dirty="0"/>
              <a:t>ładowania pojazdów - </a:t>
            </a:r>
            <a:r>
              <a:rPr lang="pl-PL" dirty="0">
                <a:solidFill>
                  <a:srgbClr val="C00000"/>
                </a:solidFill>
              </a:rPr>
              <a:t>9,64 mln zł</a:t>
            </a:r>
            <a:r>
              <a:rPr lang="pl-PL" dirty="0"/>
              <a:t> 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dirty="0"/>
              <a:t>Modernizacja boisk ORLIK ul. 9 Maja, Partyzantów, Skarbowa – </a:t>
            </a:r>
            <a:r>
              <a:rPr lang="pl-PL" dirty="0">
                <a:solidFill>
                  <a:srgbClr val="C00000"/>
                </a:solidFill>
              </a:rPr>
              <a:t>1,87 mln zł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dirty="0"/>
              <a:t>Modernizacja gminnych lokali mieszkalnych – </a:t>
            </a:r>
            <a:r>
              <a:rPr lang="pl-PL" dirty="0">
                <a:solidFill>
                  <a:srgbClr val="C00000"/>
                </a:solidFill>
              </a:rPr>
              <a:t>0,80 mln zł</a:t>
            </a:r>
          </a:p>
        </p:txBody>
      </p:sp>
    </p:spTree>
    <p:extLst>
      <p:ext uri="{BB962C8B-B14F-4D97-AF65-F5344CB8AC3E}">
        <p14:creationId xmlns:p14="http://schemas.microsoft.com/office/powerpoint/2010/main" val="715045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4" descr="szara_f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5888"/>
            <a:ext cx="91440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 Box 8"/>
          <p:cNvSpPr txBox="1">
            <a:spLocks noChangeArrowheads="1"/>
          </p:cNvSpPr>
          <p:nvPr/>
        </p:nvSpPr>
        <p:spPr bwMode="auto">
          <a:xfrm>
            <a:off x="1008062" y="2708920"/>
            <a:ext cx="7127875" cy="1114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pl-PL" dirty="0"/>
              <a:t>Dziękuję za uwagę.</a:t>
            </a:r>
          </a:p>
          <a:p>
            <a:pPr>
              <a:lnSpc>
                <a:spcPct val="200000"/>
              </a:lnSpc>
            </a:pPr>
            <a:endParaRPr lang="pl-PL" dirty="0"/>
          </a:p>
        </p:txBody>
      </p:sp>
      <p:sp>
        <p:nvSpPr>
          <p:cNvPr id="26627" name="pole tekstowe 10"/>
          <p:cNvSpPr txBox="1">
            <a:spLocks noChangeArrowheads="1"/>
          </p:cNvSpPr>
          <p:nvPr/>
        </p:nvSpPr>
        <p:spPr bwMode="auto">
          <a:xfrm>
            <a:off x="8459788" y="6381750"/>
            <a:ext cx="3603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l-PL" sz="1200"/>
          </a:p>
        </p:txBody>
      </p:sp>
      <p:pic>
        <p:nvPicPr>
          <p:cNvPr id="26628" name="Picture 4" descr="szara_f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32463"/>
            <a:ext cx="91440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pole tekstowe 12"/>
          <p:cNvSpPr txBox="1">
            <a:spLocks noChangeArrowheads="1"/>
          </p:cNvSpPr>
          <p:nvPr/>
        </p:nvSpPr>
        <p:spPr bwMode="auto">
          <a:xfrm>
            <a:off x="4500563" y="6432550"/>
            <a:ext cx="1519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b="1">
                <a:solidFill>
                  <a:srgbClr val="2D3257"/>
                </a:solidFill>
              </a:rPr>
              <a:t>www.kedzierzynkozle.pl	</a:t>
            </a:r>
            <a:endParaRPr lang="pl-PL" sz="900"/>
          </a:p>
        </p:txBody>
      </p:sp>
      <p:pic>
        <p:nvPicPr>
          <p:cNvPr id="26630" name="Obraz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938" y="6180138"/>
            <a:ext cx="1519237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pole tekstowe 14"/>
          <p:cNvSpPr txBox="1">
            <a:spLocks noChangeArrowheads="1"/>
          </p:cNvSpPr>
          <p:nvPr/>
        </p:nvSpPr>
        <p:spPr bwMode="auto">
          <a:xfrm>
            <a:off x="8388424" y="6423025"/>
            <a:ext cx="5047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900" dirty="0">
                <a:solidFill>
                  <a:srgbClr val="2D3257"/>
                </a:solidFill>
              </a:rPr>
              <a:t>16/16</a:t>
            </a:r>
            <a:r>
              <a:rPr lang="pl-PL" sz="900" b="1" dirty="0">
                <a:solidFill>
                  <a:srgbClr val="2D3257"/>
                </a:solidFill>
              </a:rPr>
              <a:t>	</a:t>
            </a:r>
            <a:endParaRPr lang="pl-PL" sz="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szara_f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49275"/>
            <a:ext cx="9144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851919" y="254048"/>
            <a:ext cx="4896545" cy="32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pl-PL" sz="1100" dirty="0">
                <a:latin typeface="Calibri" panose="020F0502020204030204" pitchFamily="34" charset="0"/>
                <a:cs typeface="Calibri" panose="020F0502020204030204" pitchFamily="34" charset="0"/>
              </a:rPr>
              <a:t>PROJEKT BUDŻETU MIASTA KĘDZIERZYN-KOŹLE NA ROK 2025</a:t>
            </a:r>
          </a:p>
        </p:txBody>
      </p:sp>
      <p:pic>
        <p:nvPicPr>
          <p:cNvPr id="16388" name="Picture 4" descr="szara_f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34050"/>
            <a:ext cx="91440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Obraz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938" y="6180138"/>
            <a:ext cx="1519237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pole tekstowe 11"/>
          <p:cNvSpPr txBox="1">
            <a:spLocks noChangeArrowheads="1"/>
          </p:cNvSpPr>
          <p:nvPr/>
        </p:nvSpPr>
        <p:spPr bwMode="auto">
          <a:xfrm>
            <a:off x="4500563" y="6432550"/>
            <a:ext cx="1519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b="1">
                <a:solidFill>
                  <a:srgbClr val="2D3257"/>
                </a:solidFill>
              </a:rPr>
              <a:t>www.kedzierzynkozle.pl	</a:t>
            </a:r>
            <a:endParaRPr lang="pl-PL" sz="900"/>
          </a:p>
        </p:txBody>
      </p:sp>
      <p:sp>
        <p:nvSpPr>
          <p:cNvPr id="16391" name="pole tekstowe 13"/>
          <p:cNvSpPr txBox="1">
            <a:spLocks noChangeArrowheads="1"/>
          </p:cNvSpPr>
          <p:nvPr/>
        </p:nvSpPr>
        <p:spPr bwMode="auto">
          <a:xfrm>
            <a:off x="8459788" y="6423025"/>
            <a:ext cx="433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dirty="0">
                <a:solidFill>
                  <a:srgbClr val="2D3257"/>
                </a:solidFill>
              </a:rPr>
              <a:t>2/16</a:t>
            </a:r>
            <a:r>
              <a:rPr lang="pl-PL" sz="900" b="1" dirty="0">
                <a:solidFill>
                  <a:srgbClr val="2D3257"/>
                </a:solidFill>
              </a:rPr>
              <a:t>	</a:t>
            </a:r>
            <a:endParaRPr lang="pl-PL" sz="900" dirty="0"/>
          </a:p>
        </p:txBody>
      </p:sp>
      <p:cxnSp>
        <p:nvCxnSpPr>
          <p:cNvPr id="16465" name="AutoShape 81"/>
          <p:cNvCxnSpPr>
            <a:cxnSpLocks noChangeShapeType="1"/>
          </p:cNvCxnSpPr>
          <p:nvPr/>
        </p:nvCxnSpPr>
        <p:spPr bwMode="auto">
          <a:xfrm rot="16200000" flipH="1">
            <a:off x="5579269" y="1843882"/>
            <a:ext cx="863600" cy="2881313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6466" name="AutoShape 82"/>
          <p:cNvCxnSpPr>
            <a:cxnSpLocks noChangeShapeType="1"/>
          </p:cNvCxnSpPr>
          <p:nvPr/>
        </p:nvCxnSpPr>
        <p:spPr bwMode="auto">
          <a:xfrm rot="5400000">
            <a:off x="2700338" y="1844675"/>
            <a:ext cx="863600" cy="2879725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6467" name="AutoShape 29"/>
          <p:cNvSpPr>
            <a:spLocks noChangeArrowheads="1"/>
          </p:cNvSpPr>
          <p:nvPr/>
        </p:nvSpPr>
        <p:spPr bwMode="auto">
          <a:xfrm>
            <a:off x="1331913" y="1412875"/>
            <a:ext cx="6478587" cy="1184275"/>
          </a:xfrm>
          <a:prstGeom prst="flowChartAlternateProcess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l-PL" sz="2800" b="1" dirty="0">
                <a:solidFill>
                  <a:schemeClr val="bg1"/>
                </a:solidFill>
                <a:latin typeface="+mn-lt"/>
                <a:cs typeface="Calibri" panose="020F0502020204030204" pitchFamily="34" charset="0"/>
              </a:rPr>
              <a:t>DOCHODY I PRZYCHODY </a:t>
            </a:r>
          </a:p>
          <a:p>
            <a:pPr algn="ctr"/>
            <a:r>
              <a:rPr lang="pl-PL" sz="2800" b="1" dirty="0">
                <a:solidFill>
                  <a:schemeClr val="bg1"/>
                </a:solidFill>
                <a:latin typeface="+mn-lt"/>
                <a:cs typeface="Calibri" panose="020F0502020204030204" pitchFamily="34" charset="0"/>
              </a:rPr>
              <a:t>495,25 mln zł</a:t>
            </a:r>
          </a:p>
        </p:txBody>
      </p:sp>
      <p:cxnSp>
        <p:nvCxnSpPr>
          <p:cNvPr id="16469" name="AutoShape 85"/>
          <p:cNvCxnSpPr>
            <a:cxnSpLocks noChangeShapeType="1"/>
          </p:cNvCxnSpPr>
          <p:nvPr/>
        </p:nvCxnSpPr>
        <p:spPr bwMode="auto">
          <a:xfrm>
            <a:off x="4571207" y="2597844"/>
            <a:ext cx="793" cy="1119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6472" name="AutoShape 32"/>
          <p:cNvSpPr>
            <a:spLocks noChangeArrowheads="1"/>
          </p:cNvSpPr>
          <p:nvPr/>
        </p:nvSpPr>
        <p:spPr bwMode="auto">
          <a:xfrm>
            <a:off x="6588125" y="3716338"/>
            <a:ext cx="1727200" cy="1584325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anose="020F0502020204030204" pitchFamily="34" charset="0"/>
              </a:rPr>
              <a:t>PRZYCHODY</a:t>
            </a:r>
          </a:p>
          <a:p>
            <a:pPr algn="ctr"/>
            <a:r>
              <a:rPr lang="pl-PL" b="1" dirty="0">
                <a:solidFill>
                  <a:srgbClr val="C00000"/>
                </a:solidFill>
                <a:latin typeface="+mj-lt"/>
                <a:cs typeface="Calibri" panose="020F0502020204030204" pitchFamily="34" charset="0"/>
              </a:rPr>
              <a:t>75,54 mln zł</a:t>
            </a:r>
          </a:p>
        </p:txBody>
      </p:sp>
      <p:sp>
        <p:nvSpPr>
          <p:cNvPr id="16473" name="AutoShape 30"/>
          <p:cNvSpPr>
            <a:spLocks noChangeArrowheads="1"/>
          </p:cNvSpPr>
          <p:nvPr/>
        </p:nvSpPr>
        <p:spPr bwMode="auto">
          <a:xfrm>
            <a:off x="755650" y="3717032"/>
            <a:ext cx="1800225" cy="1584325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Calibri" panose="020F0502020204030204" pitchFamily="34" charset="0"/>
              </a:rPr>
              <a:t>DOCHODY </a:t>
            </a:r>
          </a:p>
          <a:p>
            <a:pPr algn="ctr"/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Calibri" panose="020F0502020204030204" pitchFamily="34" charset="0"/>
              </a:rPr>
              <a:t>BIEŻĄCE</a:t>
            </a:r>
          </a:p>
          <a:p>
            <a:pPr algn="ctr"/>
            <a:r>
              <a:rPr lang="pl-PL" b="1" dirty="0">
                <a:solidFill>
                  <a:srgbClr val="C00000"/>
                </a:solidFill>
                <a:latin typeface="+mn-lt"/>
                <a:cs typeface="Calibri" panose="020F0502020204030204" pitchFamily="34" charset="0"/>
              </a:rPr>
              <a:t>383,63 mln zł</a:t>
            </a:r>
          </a:p>
        </p:txBody>
      </p:sp>
      <p:sp>
        <p:nvSpPr>
          <p:cNvPr id="16474" name="AutoShape 31"/>
          <p:cNvSpPr>
            <a:spLocks noChangeArrowheads="1"/>
          </p:cNvSpPr>
          <p:nvPr/>
        </p:nvSpPr>
        <p:spPr bwMode="auto">
          <a:xfrm>
            <a:off x="3708400" y="3716338"/>
            <a:ext cx="1728788" cy="1584325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anose="020F0502020204030204" pitchFamily="34" charset="0"/>
              </a:rPr>
              <a:t>DOCHODY </a:t>
            </a:r>
          </a:p>
          <a:p>
            <a:pPr algn="ctr"/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anose="020F0502020204030204" pitchFamily="34" charset="0"/>
              </a:rPr>
              <a:t>MAJĄTKOWE</a:t>
            </a:r>
          </a:p>
          <a:p>
            <a:pPr algn="ctr"/>
            <a:r>
              <a:rPr lang="pl-PL" b="1" dirty="0">
                <a:solidFill>
                  <a:srgbClr val="C00000"/>
                </a:solidFill>
                <a:latin typeface="+mj-lt"/>
                <a:cs typeface="Calibri" panose="020F0502020204030204" pitchFamily="34" charset="0"/>
              </a:rPr>
              <a:t>36,08 mln zł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szara_f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49275"/>
            <a:ext cx="9144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851919" y="254048"/>
            <a:ext cx="4896545" cy="32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pl-PL" sz="1100" dirty="0">
                <a:latin typeface="Calibri" panose="020F0502020204030204" pitchFamily="34" charset="0"/>
                <a:cs typeface="Calibri" panose="020F0502020204030204" pitchFamily="34" charset="0"/>
              </a:rPr>
              <a:t>PROJEKT BUDŻETU MIASTA KĘDZIERZYN-KOŹLE NA ROK 2025</a:t>
            </a:r>
          </a:p>
        </p:txBody>
      </p:sp>
      <p:pic>
        <p:nvPicPr>
          <p:cNvPr id="16388" name="Picture 4" descr="szara_f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34050"/>
            <a:ext cx="91440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Obraz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938" y="6180138"/>
            <a:ext cx="1519237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pole tekstowe 11"/>
          <p:cNvSpPr txBox="1">
            <a:spLocks noChangeArrowheads="1"/>
          </p:cNvSpPr>
          <p:nvPr/>
        </p:nvSpPr>
        <p:spPr bwMode="auto">
          <a:xfrm>
            <a:off x="4500563" y="6432550"/>
            <a:ext cx="1519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b="1">
                <a:solidFill>
                  <a:srgbClr val="2D3257"/>
                </a:solidFill>
              </a:rPr>
              <a:t>www.kedzierzynkozle.pl	</a:t>
            </a:r>
            <a:endParaRPr lang="pl-PL" sz="900"/>
          </a:p>
        </p:txBody>
      </p:sp>
      <p:sp>
        <p:nvSpPr>
          <p:cNvPr id="16391" name="pole tekstowe 13"/>
          <p:cNvSpPr txBox="1">
            <a:spLocks noChangeArrowheads="1"/>
          </p:cNvSpPr>
          <p:nvPr/>
        </p:nvSpPr>
        <p:spPr bwMode="auto">
          <a:xfrm>
            <a:off x="8459788" y="6423025"/>
            <a:ext cx="433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dirty="0">
                <a:solidFill>
                  <a:srgbClr val="2D3257"/>
                </a:solidFill>
              </a:rPr>
              <a:t>3/16</a:t>
            </a:r>
            <a:r>
              <a:rPr lang="pl-PL" sz="900" b="1" dirty="0">
                <a:solidFill>
                  <a:srgbClr val="2D3257"/>
                </a:solidFill>
              </a:rPr>
              <a:t>	</a:t>
            </a:r>
            <a:endParaRPr lang="pl-PL" sz="900" dirty="0"/>
          </a:p>
        </p:txBody>
      </p:sp>
      <p:sp>
        <p:nvSpPr>
          <p:cNvPr id="15" name="AutoShape 29">
            <a:extLst>
              <a:ext uri="{FF2B5EF4-FFF2-40B4-BE49-F238E27FC236}">
                <a16:creationId xmlns:a16="http://schemas.microsoft.com/office/drawing/2014/main" id="{78B2E42E-DEE6-40ED-8209-62D830A04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1196751"/>
            <a:ext cx="5580112" cy="5040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 sz="2800" b="1" dirty="0">
              <a:solidFill>
                <a:schemeClr val="accent1">
                  <a:lumMod val="25000"/>
                </a:schemeClr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2" name="AutoShape 29">
            <a:extLst>
              <a:ext uri="{FF2B5EF4-FFF2-40B4-BE49-F238E27FC236}">
                <a16:creationId xmlns:a16="http://schemas.microsoft.com/office/drawing/2014/main" id="{60EB41DE-B9E6-A202-814B-0DBFD46F4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34608"/>
            <a:ext cx="4067944" cy="431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 sz="2800" b="1" dirty="0">
              <a:solidFill>
                <a:schemeClr val="accent1">
                  <a:lumMod val="25000"/>
                </a:schemeClr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AutoShape 29">
            <a:extLst>
              <a:ext uri="{FF2B5EF4-FFF2-40B4-BE49-F238E27FC236}">
                <a16:creationId xmlns:a16="http://schemas.microsoft.com/office/drawing/2014/main" id="{F4C3A4C6-92FF-C1F3-610F-5685F8F24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19941"/>
            <a:ext cx="4067944" cy="431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 sz="2800" b="1" dirty="0">
              <a:solidFill>
                <a:schemeClr val="accent1">
                  <a:lumMod val="25000"/>
                </a:schemeClr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CC604E51-EA10-45E3-9FBB-B6C7DE3A1E8E}"/>
              </a:ext>
            </a:extLst>
          </p:cNvPr>
          <p:cNvSpPr txBox="1"/>
          <p:nvPr/>
        </p:nvSpPr>
        <p:spPr>
          <a:xfrm>
            <a:off x="611560" y="1268760"/>
            <a:ext cx="7992888" cy="352019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spcBef>
                <a:spcPts val="0"/>
              </a:spcBef>
            </a:pPr>
            <a:r>
              <a:rPr lang="pl-PL" sz="2000" b="1" dirty="0">
                <a:solidFill>
                  <a:schemeClr val="tx2"/>
                </a:solidFill>
              </a:rPr>
              <a:t>DOCHODY BIEŻĄCE  </a:t>
            </a:r>
            <a:r>
              <a:rPr lang="pl-PL" sz="2000" b="1" dirty="0">
                <a:solidFill>
                  <a:srgbClr val="C00000"/>
                </a:solidFill>
              </a:rPr>
              <a:t>383,63 mln zł</a:t>
            </a:r>
          </a:p>
          <a:p>
            <a:pPr>
              <a:spcBef>
                <a:spcPts val="0"/>
              </a:spcBef>
            </a:pPr>
            <a:endParaRPr lang="pl-PL" sz="1400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1750" dirty="0"/>
              <a:t>Dochody własne </a:t>
            </a:r>
            <a:r>
              <a:rPr lang="pl-PL" sz="1750" b="1" dirty="0">
                <a:solidFill>
                  <a:srgbClr val="C00000"/>
                </a:solidFill>
              </a:rPr>
              <a:t>357,68 mln zł 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750" dirty="0"/>
              <a:t>dochody własne wpływy z podatków i opłat – </a:t>
            </a:r>
            <a:r>
              <a:rPr lang="pl-PL" sz="1750" dirty="0">
                <a:solidFill>
                  <a:srgbClr val="C00000"/>
                </a:solidFill>
              </a:rPr>
              <a:t>322,57 mln zł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750" dirty="0"/>
              <a:t>pozostałe dochody - </a:t>
            </a:r>
            <a:r>
              <a:rPr lang="pl-PL" sz="1750" dirty="0">
                <a:solidFill>
                  <a:srgbClr val="C00000"/>
                </a:solidFill>
              </a:rPr>
              <a:t>35,11 mln zł</a:t>
            </a:r>
          </a:p>
          <a:p>
            <a:pPr>
              <a:spcBef>
                <a:spcPts val="1200"/>
              </a:spcBef>
            </a:pPr>
            <a:r>
              <a:rPr lang="pl-PL" sz="1750" dirty="0"/>
              <a:t>Dotacje </a:t>
            </a:r>
            <a:r>
              <a:rPr lang="pl-PL" sz="1750" b="1" dirty="0">
                <a:solidFill>
                  <a:srgbClr val="C00000"/>
                </a:solidFill>
              </a:rPr>
              <a:t>25,95 zł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sz="1750" dirty="0"/>
              <a:t>rodzina (m.in. świadczenia rodzinne) - </a:t>
            </a:r>
            <a:r>
              <a:rPr lang="pl-PL" sz="1750" dirty="0">
                <a:solidFill>
                  <a:srgbClr val="C00000"/>
                </a:solidFill>
              </a:rPr>
              <a:t>15,98  mln zł</a:t>
            </a:r>
            <a:endParaRPr lang="pl-PL" sz="1750" dirty="0"/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sz="1750" dirty="0"/>
              <a:t>pomoc społeczna - </a:t>
            </a:r>
            <a:r>
              <a:rPr lang="pl-PL" sz="1750" dirty="0">
                <a:solidFill>
                  <a:srgbClr val="C00000"/>
                </a:solidFill>
              </a:rPr>
              <a:t>6,72 mln zł</a:t>
            </a:r>
            <a:endParaRPr lang="pl-PL" sz="1750" dirty="0"/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sz="1750" dirty="0"/>
              <a:t>pozostałe dotacje – </a:t>
            </a:r>
            <a:r>
              <a:rPr lang="pl-PL" sz="1750" dirty="0">
                <a:solidFill>
                  <a:srgbClr val="C00000"/>
                </a:solidFill>
              </a:rPr>
              <a:t>3,25 mln zł</a:t>
            </a:r>
          </a:p>
        </p:txBody>
      </p:sp>
    </p:spTree>
    <p:extLst>
      <p:ext uri="{BB962C8B-B14F-4D97-AF65-F5344CB8AC3E}">
        <p14:creationId xmlns:p14="http://schemas.microsoft.com/office/powerpoint/2010/main" val="2583653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szara_f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49275"/>
            <a:ext cx="9144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851919" y="254048"/>
            <a:ext cx="4896545" cy="32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pl-PL" sz="1100" dirty="0">
                <a:latin typeface="Calibri" panose="020F0502020204030204" pitchFamily="34" charset="0"/>
                <a:cs typeface="Calibri" panose="020F0502020204030204" pitchFamily="34" charset="0"/>
              </a:rPr>
              <a:t>PROJEKT BUDŻETU MIASTA KĘDZIERZYN-KOŹLE NA ROK 2025</a:t>
            </a:r>
          </a:p>
        </p:txBody>
      </p:sp>
      <p:pic>
        <p:nvPicPr>
          <p:cNvPr id="16388" name="Picture 4" descr="szara_f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34050"/>
            <a:ext cx="91440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Obraz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938" y="6180138"/>
            <a:ext cx="1519237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pole tekstowe 11"/>
          <p:cNvSpPr txBox="1">
            <a:spLocks noChangeArrowheads="1"/>
          </p:cNvSpPr>
          <p:nvPr/>
        </p:nvSpPr>
        <p:spPr bwMode="auto">
          <a:xfrm>
            <a:off x="4500563" y="6432550"/>
            <a:ext cx="1519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b="1">
                <a:solidFill>
                  <a:srgbClr val="2D3257"/>
                </a:solidFill>
              </a:rPr>
              <a:t>www.kedzierzynkozle.pl	</a:t>
            </a:r>
            <a:endParaRPr lang="pl-PL" sz="900"/>
          </a:p>
        </p:txBody>
      </p:sp>
      <p:sp>
        <p:nvSpPr>
          <p:cNvPr id="16391" name="pole tekstowe 13"/>
          <p:cNvSpPr txBox="1">
            <a:spLocks noChangeArrowheads="1"/>
          </p:cNvSpPr>
          <p:nvPr/>
        </p:nvSpPr>
        <p:spPr bwMode="auto">
          <a:xfrm>
            <a:off x="8459788" y="6423025"/>
            <a:ext cx="433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dirty="0">
                <a:solidFill>
                  <a:srgbClr val="2D3257"/>
                </a:solidFill>
              </a:rPr>
              <a:t>4/16</a:t>
            </a:r>
            <a:r>
              <a:rPr lang="pl-PL" sz="900" b="1" dirty="0">
                <a:solidFill>
                  <a:srgbClr val="2D3257"/>
                </a:solidFill>
              </a:rPr>
              <a:t>	</a:t>
            </a:r>
            <a:endParaRPr lang="pl-PL" sz="900" dirty="0"/>
          </a:p>
        </p:txBody>
      </p:sp>
      <p:sp>
        <p:nvSpPr>
          <p:cNvPr id="15" name="AutoShape 29">
            <a:extLst>
              <a:ext uri="{FF2B5EF4-FFF2-40B4-BE49-F238E27FC236}">
                <a16:creationId xmlns:a16="http://schemas.microsoft.com/office/drawing/2014/main" id="{78B2E42E-DEE6-40ED-8209-62D830A04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2003498"/>
            <a:ext cx="5580112" cy="5040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 sz="2800" b="1" dirty="0">
              <a:solidFill>
                <a:schemeClr val="accent1">
                  <a:lumMod val="25000"/>
                </a:schemeClr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CC604E51-EA10-45E3-9FBB-B6C7DE3A1E8E}"/>
              </a:ext>
            </a:extLst>
          </p:cNvPr>
          <p:cNvSpPr txBox="1"/>
          <p:nvPr/>
        </p:nvSpPr>
        <p:spPr>
          <a:xfrm>
            <a:off x="611560" y="2075507"/>
            <a:ext cx="7992888" cy="25776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spcBef>
                <a:spcPts val="0"/>
              </a:spcBef>
            </a:pPr>
            <a:r>
              <a:rPr lang="pl-PL" sz="2000" b="1" dirty="0">
                <a:solidFill>
                  <a:schemeClr val="tx2"/>
                </a:solidFill>
              </a:rPr>
              <a:t>DOCHODY MAJĄTKOWE  </a:t>
            </a:r>
            <a:r>
              <a:rPr lang="pl-PL" sz="2000" b="1" dirty="0">
                <a:solidFill>
                  <a:srgbClr val="C00000"/>
                </a:solidFill>
              </a:rPr>
              <a:t>36,08 mln zł</a:t>
            </a:r>
          </a:p>
          <a:p>
            <a:pPr>
              <a:spcBef>
                <a:spcPts val="0"/>
              </a:spcBef>
            </a:pPr>
            <a:endParaRPr lang="pl-PL" sz="1400" b="1" dirty="0">
              <a:solidFill>
                <a:srgbClr val="C00000"/>
              </a:solidFill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sz="1750" dirty="0"/>
              <a:t>dotacje i środki na inwestycje – </a:t>
            </a:r>
            <a:r>
              <a:rPr lang="pl-PL" sz="1750" dirty="0">
                <a:solidFill>
                  <a:srgbClr val="C00000"/>
                </a:solidFill>
              </a:rPr>
              <a:t>24,63 mln zł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sz="1750" dirty="0"/>
              <a:t>wpływy ze sprzedaży majątku -</a:t>
            </a:r>
            <a:r>
              <a:rPr lang="pl-PL" sz="1750" dirty="0">
                <a:solidFill>
                  <a:srgbClr val="C00000"/>
                </a:solidFill>
              </a:rPr>
              <a:t>11,37 mln zł</a:t>
            </a:r>
            <a:endParaRPr lang="pl-PL" sz="1750" dirty="0"/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sz="1750" dirty="0"/>
              <a:t>wpływy z tytułu przekształcenia prawa użytkowania wieczystego w prawo własności - </a:t>
            </a:r>
            <a:r>
              <a:rPr lang="pl-PL" sz="1750" dirty="0">
                <a:solidFill>
                  <a:srgbClr val="C00000"/>
                </a:solidFill>
              </a:rPr>
              <a:t>0,8 mln zł</a:t>
            </a:r>
            <a:endParaRPr lang="pl-PL" sz="1750" dirty="0"/>
          </a:p>
          <a:p>
            <a:pPr>
              <a:spcBef>
                <a:spcPts val="1200"/>
              </a:spcBef>
            </a:pPr>
            <a:endParaRPr lang="pl-PL" sz="175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600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4" descr="szara_f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49275"/>
            <a:ext cx="9144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szara_f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34050"/>
            <a:ext cx="91440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Obraz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938" y="6180138"/>
            <a:ext cx="1519237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pole tekstowe 11"/>
          <p:cNvSpPr txBox="1">
            <a:spLocks noChangeArrowheads="1"/>
          </p:cNvSpPr>
          <p:nvPr/>
        </p:nvSpPr>
        <p:spPr bwMode="auto">
          <a:xfrm>
            <a:off x="4500563" y="6432550"/>
            <a:ext cx="1519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b="1" dirty="0">
                <a:solidFill>
                  <a:srgbClr val="2D3257"/>
                </a:solidFill>
              </a:rPr>
              <a:t>www.kedzierzynkozle.pl	</a:t>
            </a:r>
            <a:endParaRPr lang="pl-PL" sz="900" dirty="0"/>
          </a:p>
        </p:txBody>
      </p:sp>
      <p:sp>
        <p:nvSpPr>
          <p:cNvPr id="22548" name="AutoShape 29"/>
          <p:cNvSpPr>
            <a:spLocks noChangeArrowheads="1"/>
          </p:cNvSpPr>
          <p:nvPr/>
        </p:nvSpPr>
        <p:spPr bwMode="auto">
          <a:xfrm>
            <a:off x="971228" y="1412875"/>
            <a:ext cx="4824908" cy="720725"/>
          </a:xfrm>
          <a:prstGeom prst="flowChartAlternateProcess">
            <a:avLst/>
          </a:prstGeom>
          <a:solidFill>
            <a:srgbClr val="02941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l-PL" b="1" dirty="0">
                <a:solidFill>
                  <a:schemeClr val="bg1"/>
                </a:solidFill>
              </a:rPr>
              <a:t>WYDATKI + ROZCHODY</a:t>
            </a:r>
            <a:r>
              <a:rPr lang="pl-PL" dirty="0">
                <a:solidFill>
                  <a:schemeClr val="bg1"/>
                </a:solidFill>
              </a:rPr>
              <a:t>  </a:t>
            </a:r>
            <a:r>
              <a:rPr lang="pl-PL" sz="2000" b="1" dirty="0">
                <a:solidFill>
                  <a:schemeClr val="bg1"/>
                </a:solidFill>
                <a:latin typeface="+mn-lt"/>
              </a:rPr>
              <a:t>495</a:t>
            </a:r>
            <a:r>
              <a:rPr lang="pl-PL" sz="2000" b="1" dirty="0">
                <a:solidFill>
                  <a:schemeClr val="bg1"/>
                </a:solidFill>
                <a:latin typeface="+mn-lt"/>
                <a:cs typeface="Calibri" panose="020F0502020204030204" pitchFamily="34" charset="0"/>
              </a:rPr>
              <a:t>,25 mln zł</a:t>
            </a:r>
          </a:p>
        </p:txBody>
      </p:sp>
      <p:sp>
        <p:nvSpPr>
          <p:cNvPr id="22550" name="AutoShape 29"/>
          <p:cNvSpPr>
            <a:spLocks noChangeArrowheads="1"/>
          </p:cNvSpPr>
          <p:nvPr/>
        </p:nvSpPr>
        <p:spPr bwMode="auto">
          <a:xfrm>
            <a:off x="1133525" y="2553471"/>
            <a:ext cx="3684977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pl-PL" dirty="0">
                <a:solidFill>
                  <a:schemeClr val="accent1">
                    <a:lumMod val="25000"/>
                  </a:schemeClr>
                </a:solidFill>
              </a:rPr>
              <a:t>Wydatki bieżące  </a:t>
            </a:r>
            <a:r>
              <a:rPr lang="pl-PL" b="1" dirty="0">
                <a:solidFill>
                  <a:schemeClr val="accent1">
                    <a:lumMod val="25000"/>
                  </a:schemeClr>
                </a:solidFill>
              </a:rPr>
              <a:t>370,93 mln zł</a:t>
            </a:r>
          </a:p>
        </p:txBody>
      </p:sp>
      <p:sp>
        <p:nvSpPr>
          <p:cNvPr id="22551" name="AutoShape 29"/>
          <p:cNvSpPr>
            <a:spLocks noChangeArrowheads="1"/>
          </p:cNvSpPr>
          <p:nvPr/>
        </p:nvSpPr>
        <p:spPr bwMode="auto">
          <a:xfrm>
            <a:off x="1133524" y="3641304"/>
            <a:ext cx="3684977" cy="647699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pl-PL" dirty="0">
                <a:solidFill>
                  <a:schemeClr val="accent1">
                    <a:lumMod val="25000"/>
                  </a:schemeClr>
                </a:solidFill>
              </a:rPr>
              <a:t>Wydatki majątkowe  </a:t>
            </a:r>
            <a:r>
              <a:rPr lang="pl-PL" b="1" dirty="0">
                <a:solidFill>
                  <a:schemeClr val="accent1">
                    <a:lumMod val="25000"/>
                  </a:schemeClr>
                </a:solidFill>
              </a:rPr>
              <a:t>111,72 mln zł</a:t>
            </a:r>
          </a:p>
        </p:txBody>
      </p:sp>
      <p:sp>
        <p:nvSpPr>
          <p:cNvPr id="22552" name="AutoShape 29"/>
          <p:cNvSpPr>
            <a:spLocks noChangeArrowheads="1"/>
          </p:cNvSpPr>
          <p:nvPr/>
        </p:nvSpPr>
        <p:spPr bwMode="auto">
          <a:xfrm>
            <a:off x="1133524" y="4714886"/>
            <a:ext cx="3684976" cy="649288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pl-PL" dirty="0">
                <a:solidFill>
                  <a:schemeClr val="accent1">
                    <a:lumMod val="25000"/>
                  </a:schemeClr>
                </a:solidFill>
              </a:rPr>
              <a:t>Rozchody  </a:t>
            </a:r>
            <a:r>
              <a:rPr lang="pl-PL" b="1" dirty="0">
                <a:solidFill>
                  <a:schemeClr val="accent1">
                    <a:lumMod val="25000"/>
                  </a:schemeClr>
                </a:solidFill>
              </a:rPr>
              <a:t>12,60 mln zł</a:t>
            </a:r>
          </a:p>
        </p:txBody>
      </p:sp>
      <p:graphicFrame>
        <p:nvGraphicFramePr>
          <p:cNvPr id="6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180515"/>
              </p:ext>
            </p:extLst>
          </p:nvPr>
        </p:nvGraphicFramePr>
        <p:xfrm>
          <a:off x="4427985" y="1412874"/>
          <a:ext cx="4716016" cy="5110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" name="Text Box 6">
            <a:extLst>
              <a:ext uri="{FF2B5EF4-FFF2-40B4-BE49-F238E27FC236}">
                <a16:creationId xmlns:a16="http://schemas.microsoft.com/office/drawing/2014/main" id="{4CD6E739-4FBB-492E-8938-4AF4B7179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19" y="254048"/>
            <a:ext cx="4896545" cy="32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pl-PL" sz="1100" dirty="0">
                <a:latin typeface="Calibri" panose="020F0502020204030204" pitchFamily="34" charset="0"/>
                <a:cs typeface="Calibri" panose="020F0502020204030204" pitchFamily="34" charset="0"/>
              </a:rPr>
              <a:t>PROJEKT BUDŻETU MIASTA KĘDZIERZYN-KOŹLE NA ROK 2025</a:t>
            </a:r>
          </a:p>
        </p:txBody>
      </p:sp>
      <p:sp>
        <p:nvSpPr>
          <p:cNvPr id="23" name="pole tekstowe 13">
            <a:extLst>
              <a:ext uri="{FF2B5EF4-FFF2-40B4-BE49-F238E27FC236}">
                <a16:creationId xmlns:a16="http://schemas.microsoft.com/office/drawing/2014/main" id="{0F290074-C095-4762-A62D-91F46CFDD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9788" y="6423025"/>
            <a:ext cx="433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dirty="0">
                <a:solidFill>
                  <a:srgbClr val="2D3257"/>
                </a:solidFill>
              </a:rPr>
              <a:t>5/16</a:t>
            </a:r>
            <a:r>
              <a:rPr lang="pl-PL" sz="900" b="1" dirty="0">
                <a:solidFill>
                  <a:srgbClr val="2D3257"/>
                </a:solidFill>
              </a:rPr>
              <a:t>	</a:t>
            </a:r>
            <a:endParaRPr lang="pl-PL" sz="900" dirty="0"/>
          </a:p>
        </p:txBody>
      </p:sp>
      <p:cxnSp>
        <p:nvCxnSpPr>
          <p:cNvPr id="11" name="Łącznik: łamany 10">
            <a:extLst>
              <a:ext uri="{FF2B5EF4-FFF2-40B4-BE49-F238E27FC236}">
                <a16:creationId xmlns:a16="http://schemas.microsoft.com/office/drawing/2014/main" id="{BAD7C910-3DE0-420F-B74F-A35C7F5C9469}"/>
              </a:ext>
            </a:extLst>
          </p:cNvPr>
          <p:cNvCxnSpPr>
            <a:cxnSpLocks/>
            <a:stCxn id="22548" idx="1"/>
            <a:endCxn id="22550" idx="1"/>
          </p:cNvCxnSpPr>
          <p:nvPr/>
        </p:nvCxnSpPr>
        <p:spPr>
          <a:xfrm rot="10800000" flipH="1" flipV="1">
            <a:off x="971227" y="1773237"/>
            <a:ext cx="162297" cy="1104083"/>
          </a:xfrm>
          <a:prstGeom prst="bentConnector3">
            <a:avLst>
              <a:gd name="adj1" fmla="val -140853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Łącznik: łamany 13">
            <a:extLst>
              <a:ext uri="{FF2B5EF4-FFF2-40B4-BE49-F238E27FC236}">
                <a16:creationId xmlns:a16="http://schemas.microsoft.com/office/drawing/2014/main" id="{874F83B8-D450-4265-9051-9F874E0CD35C}"/>
              </a:ext>
            </a:extLst>
          </p:cNvPr>
          <p:cNvCxnSpPr>
            <a:cxnSpLocks/>
            <a:stCxn id="22548" idx="1"/>
            <a:endCxn id="22551" idx="1"/>
          </p:cNvCxnSpPr>
          <p:nvPr/>
        </p:nvCxnSpPr>
        <p:spPr>
          <a:xfrm rot="10800000" flipH="1" flipV="1">
            <a:off x="971228" y="1773238"/>
            <a:ext cx="162296" cy="2191916"/>
          </a:xfrm>
          <a:prstGeom prst="bentConnector3">
            <a:avLst>
              <a:gd name="adj1" fmla="val -14085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Łącznik: łamany 16">
            <a:extLst>
              <a:ext uri="{FF2B5EF4-FFF2-40B4-BE49-F238E27FC236}">
                <a16:creationId xmlns:a16="http://schemas.microsoft.com/office/drawing/2014/main" id="{2548F3E5-9223-4F5F-8191-758D8A5637AE}"/>
              </a:ext>
            </a:extLst>
          </p:cNvPr>
          <p:cNvCxnSpPr>
            <a:cxnSpLocks/>
            <a:stCxn id="22548" idx="1"/>
            <a:endCxn id="22552" idx="1"/>
          </p:cNvCxnSpPr>
          <p:nvPr/>
        </p:nvCxnSpPr>
        <p:spPr>
          <a:xfrm rot="10800000" flipH="1" flipV="1">
            <a:off x="971228" y="1773238"/>
            <a:ext cx="162296" cy="3266292"/>
          </a:xfrm>
          <a:prstGeom prst="bentConnector3">
            <a:avLst>
              <a:gd name="adj1" fmla="val -14085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29">
            <a:extLst>
              <a:ext uri="{FF2B5EF4-FFF2-40B4-BE49-F238E27FC236}">
                <a16:creationId xmlns:a16="http://schemas.microsoft.com/office/drawing/2014/main" id="{2D9B1B34-4DE8-4606-9CF4-A05C75958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1196751"/>
            <a:ext cx="5580112" cy="5040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 sz="2800" b="1" dirty="0">
              <a:solidFill>
                <a:schemeClr val="accent1">
                  <a:lumMod val="25000"/>
                </a:schemeClr>
              </a:solidFill>
              <a:latin typeface="+mn-lt"/>
              <a:cs typeface="Calibri" panose="020F0502020204030204" pitchFamily="34" charset="0"/>
            </a:endParaRPr>
          </a:p>
        </p:txBody>
      </p:sp>
      <p:pic>
        <p:nvPicPr>
          <p:cNvPr id="18433" name="Picture 4" descr="szara_f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49275"/>
            <a:ext cx="9144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szara_f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32463"/>
            <a:ext cx="91440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Obraz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938" y="6180138"/>
            <a:ext cx="1519237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pole tekstowe 11"/>
          <p:cNvSpPr txBox="1">
            <a:spLocks noChangeArrowheads="1"/>
          </p:cNvSpPr>
          <p:nvPr/>
        </p:nvSpPr>
        <p:spPr bwMode="auto">
          <a:xfrm>
            <a:off x="4500563" y="6432550"/>
            <a:ext cx="1519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b="1" dirty="0">
                <a:solidFill>
                  <a:srgbClr val="2D3257"/>
                </a:solidFill>
              </a:rPr>
              <a:t>www.kedzierzynkozle.pl	</a:t>
            </a:r>
            <a:endParaRPr lang="pl-PL" sz="900" dirty="0"/>
          </a:p>
        </p:txBody>
      </p:sp>
      <p:sp>
        <p:nvSpPr>
          <p:cNvPr id="18439" name="pole tekstowe 13"/>
          <p:cNvSpPr txBox="1">
            <a:spLocks noChangeArrowheads="1"/>
          </p:cNvSpPr>
          <p:nvPr/>
        </p:nvSpPr>
        <p:spPr bwMode="auto">
          <a:xfrm>
            <a:off x="8459788" y="6423025"/>
            <a:ext cx="433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dirty="0">
                <a:solidFill>
                  <a:srgbClr val="2D3257"/>
                </a:solidFill>
              </a:rPr>
              <a:t>6/16</a:t>
            </a:r>
            <a:r>
              <a:rPr lang="pl-PL" sz="900" b="1" dirty="0">
                <a:solidFill>
                  <a:srgbClr val="2D3257"/>
                </a:solidFill>
              </a:rPr>
              <a:t>	</a:t>
            </a:r>
            <a:endParaRPr lang="pl-PL" sz="900" dirty="0"/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0FC64DF2-6F4D-43DB-8CF1-9F629C186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19" y="254048"/>
            <a:ext cx="4896545" cy="32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pl-PL" sz="1100" dirty="0">
                <a:latin typeface="Calibri" panose="020F0502020204030204" pitchFamily="34" charset="0"/>
                <a:cs typeface="Calibri" panose="020F0502020204030204" pitchFamily="34" charset="0"/>
              </a:rPr>
              <a:t>PROJEKT BUDŻETU MIASTA KĘDZIERZYN-KOŹLE NA ROK 2025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E9B133DE-6E6A-4414-A694-0514E3D46BD6}"/>
              </a:ext>
            </a:extLst>
          </p:cNvPr>
          <p:cNvSpPr txBox="1"/>
          <p:nvPr/>
        </p:nvSpPr>
        <p:spPr>
          <a:xfrm>
            <a:off x="611560" y="1268760"/>
            <a:ext cx="8424936" cy="428578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spcBef>
                <a:spcPts val="0"/>
              </a:spcBef>
            </a:pPr>
            <a:r>
              <a:rPr lang="pl-PL" sz="2000" b="1" dirty="0">
                <a:solidFill>
                  <a:schemeClr val="tx2"/>
                </a:solidFill>
              </a:rPr>
              <a:t>WYDATKI BIEŻĄCE  </a:t>
            </a:r>
            <a:r>
              <a:rPr lang="pl-PL" sz="2000" b="1" dirty="0">
                <a:solidFill>
                  <a:srgbClr val="C00000"/>
                </a:solidFill>
              </a:rPr>
              <a:t>370,93 mln zł</a:t>
            </a:r>
          </a:p>
          <a:p>
            <a:pPr>
              <a:spcBef>
                <a:spcPts val="0"/>
              </a:spcBef>
            </a:pPr>
            <a:endParaRPr lang="pl-PL" sz="1400" b="1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</a:pPr>
            <a:endParaRPr lang="pl-PL" sz="600" dirty="0"/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750" dirty="0"/>
              <a:t> oświata (m.in. wynagrodzenia nauczycieli, utrzymanie szkół </a:t>
            </a:r>
          </a:p>
          <a:p>
            <a:pPr>
              <a:spcBef>
                <a:spcPts val="600"/>
              </a:spcBef>
            </a:pPr>
            <a:r>
              <a:rPr lang="pl-PL" sz="1750" dirty="0"/>
              <a:t>      i przedszkoli) - </a:t>
            </a:r>
            <a:r>
              <a:rPr lang="pl-PL" sz="1750" dirty="0">
                <a:solidFill>
                  <a:srgbClr val="C00000"/>
                </a:solidFill>
              </a:rPr>
              <a:t>161,21 mln zł</a:t>
            </a:r>
            <a:endParaRPr lang="pl-PL" sz="1750" dirty="0"/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sz="1750" dirty="0"/>
              <a:t> rodzina (m.in. świadczenia, utrzymanie żłobków) - </a:t>
            </a:r>
            <a:r>
              <a:rPr lang="pl-PL" sz="1750" dirty="0">
                <a:solidFill>
                  <a:srgbClr val="C00000"/>
                </a:solidFill>
              </a:rPr>
              <a:t>29,13 mln zł</a:t>
            </a:r>
            <a:endParaRPr lang="pl-PL" sz="1750" dirty="0"/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sz="1750" dirty="0"/>
              <a:t> pomoc społeczna (m.in. zasiłki MOPS, Promyczek) - </a:t>
            </a:r>
            <a:r>
              <a:rPr lang="pl-PL" sz="1750" dirty="0">
                <a:solidFill>
                  <a:srgbClr val="C00000"/>
                </a:solidFill>
              </a:rPr>
              <a:t>35,55 mln zł</a:t>
            </a:r>
            <a:endParaRPr lang="pl-PL" sz="1750" dirty="0"/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sz="1750" dirty="0"/>
              <a:t> remonty dróg – </a:t>
            </a:r>
            <a:r>
              <a:rPr lang="pl-PL" sz="1750" dirty="0">
                <a:solidFill>
                  <a:srgbClr val="C00000"/>
                </a:solidFill>
              </a:rPr>
              <a:t>4,56 mln zł</a:t>
            </a:r>
            <a:endParaRPr lang="pl-PL" sz="1750" dirty="0"/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sz="1750" dirty="0"/>
              <a:t> ochrona zdrowia (m.in. badania profilaktyczne) - </a:t>
            </a:r>
            <a:r>
              <a:rPr lang="pl-PL" sz="1750" dirty="0">
                <a:solidFill>
                  <a:srgbClr val="C00000"/>
                </a:solidFill>
              </a:rPr>
              <a:t>2,36 mln zł</a:t>
            </a:r>
            <a:endParaRPr lang="pl-PL" sz="1750" dirty="0"/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sz="1750" dirty="0"/>
              <a:t> dotacje dla gminnych jednostek kultury (MOK, MBP, muzeum) - </a:t>
            </a:r>
            <a:r>
              <a:rPr lang="pl-PL" sz="1750" dirty="0">
                <a:solidFill>
                  <a:srgbClr val="C00000"/>
                </a:solidFill>
              </a:rPr>
              <a:t>9,38</a:t>
            </a:r>
            <a:r>
              <a:rPr lang="pl-PL" sz="1750" dirty="0"/>
              <a:t> </a:t>
            </a:r>
            <a:r>
              <a:rPr lang="pl-PL" sz="1750" dirty="0">
                <a:solidFill>
                  <a:srgbClr val="C00000"/>
                </a:solidFill>
              </a:rPr>
              <a:t>mln zł</a:t>
            </a:r>
            <a:endParaRPr lang="pl-PL" sz="1750" dirty="0"/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sz="1750" dirty="0"/>
              <a:t> wydatki MOSiR – </a:t>
            </a:r>
            <a:r>
              <a:rPr lang="pl-PL" sz="1750" dirty="0">
                <a:solidFill>
                  <a:srgbClr val="C00000"/>
                </a:solidFill>
              </a:rPr>
              <a:t>18,65 mln zł</a:t>
            </a:r>
            <a:endParaRPr lang="pl-PL" sz="1750" dirty="0"/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sz="1750" dirty="0"/>
              <a:t> inne - </a:t>
            </a:r>
            <a:r>
              <a:rPr lang="pl-PL" sz="1750" dirty="0">
                <a:solidFill>
                  <a:srgbClr val="C00000"/>
                </a:solidFill>
              </a:rPr>
              <a:t>110,09 mln zł</a:t>
            </a:r>
            <a:endParaRPr lang="pl-PL" sz="1750" dirty="0"/>
          </a:p>
        </p:txBody>
      </p:sp>
    </p:spTree>
    <p:extLst>
      <p:ext uri="{BB962C8B-B14F-4D97-AF65-F5344CB8AC3E}">
        <p14:creationId xmlns:p14="http://schemas.microsoft.com/office/powerpoint/2010/main" val="2101230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szara_fa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32463"/>
            <a:ext cx="91440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Obraz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938" y="6180138"/>
            <a:ext cx="1519237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pole tekstowe 11"/>
          <p:cNvSpPr txBox="1">
            <a:spLocks noChangeArrowheads="1"/>
          </p:cNvSpPr>
          <p:nvPr/>
        </p:nvSpPr>
        <p:spPr bwMode="auto">
          <a:xfrm>
            <a:off x="4500563" y="6432550"/>
            <a:ext cx="1519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b="1" dirty="0">
                <a:solidFill>
                  <a:srgbClr val="2D3257"/>
                </a:solidFill>
              </a:rPr>
              <a:t>www.kedzierzynkozle.pl	</a:t>
            </a:r>
            <a:endParaRPr lang="pl-PL" sz="900" dirty="0"/>
          </a:p>
        </p:txBody>
      </p:sp>
      <p:sp>
        <p:nvSpPr>
          <p:cNvPr id="18439" name="pole tekstowe 13"/>
          <p:cNvSpPr txBox="1">
            <a:spLocks noChangeArrowheads="1"/>
          </p:cNvSpPr>
          <p:nvPr/>
        </p:nvSpPr>
        <p:spPr bwMode="auto">
          <a:xfrm>
            <a:off x="8459788" y="6423025"/>
            <a:ext cx="433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dirty="0">
                <a:solidFill>
                  <a:srgbClr val="2D3257"/>
                </a:solidFill>
              </a:rPr>
              <a:t>7/16</a:t>
            </a:r>
            <a:r>
              <a:rPr lang="pl-PL" sz="900" b="1" dirty="0">
                <a:solidFill>
                  <a:srgbClr val="2D3257"/>
                </a:solidFill>
              </a:rPr>
              <a:t>	</a:t>
            </a:r>
            <a:endParaRPr lang="pl-PL" sz="900" dirty="0"/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0FC64DF2-6F4D-43DB-8CF1-9F629C186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19" y="254048"/>
            <a:ext cx="4896545" cy="32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pl-PL" sz="1100" dirty="0">
                <a:latin typeface="Calibri" panose="020F0502020204030204" pitchFamily="34" charset="0"/>
                <a:cs typeface="Calibri" panose="020F0502020204030204" pitchFamily="34" charset="0"/>
              </a:rPr>
              <a:t>PROJEKT BUDŻETU MIASTA KĘDZIERZYN-KOŹLE NA ROK 2025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9219496-B361-4F10-95AF-27EC73AFFB0C}"/>
              </a:ext>
            </a:extLst>
          </p:cNvPr>
          <p:cNvSpPr txBox="1"/>
          <p:nvPr/>
        </p:nvSpPr>
        <p:spPr>
          <a:xfrm>
            <a:off x="6300191" y="2068046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C00000"/>
                </a:solidFill>
                <a:latin typeface="+mj-lt"/>
              </a:rPr>
              <a:t>WYNAGRODZENIA</a:t>
            </a:r>
          </a:p>
        </p:txBody>
      </p:sp>
      <p:cxnSp>
        <p:nvCxnSpPr>
          <p:cNvPr id="3" name="Łącznik prosty 2">
            <a:extLst>
              <a:ext uri="{FF2B5EF4-FFF2-40B4-BE49-F238E27FC236}">
                <a16:creationId xmlns:a16="http://schemas.microsoft.com/office/drawing/2014/main" id="{AD4464FA-DB68-4F65-8825-6BA7175FDBF1}"/>
              </a:ext>
            </a:extLst>
          </p:cNvPr>
          <p:cNvCxnSpPr>
            <a:cxnSpLocks/>
          </p:cNvCxnSpPr>
          <p:nvPr/>
        </p:nvCxnSpPr>
        <p:spPr>
          <a:xfrm>
            <a:off x="6587580" y="2406600"/>
            <a:ext cx="1872208" cy="0"/>
          </a:xfrm>
          <a:prstGeom prst="line">
            <a:avLst/>
          </a:prstGeom>
          <a:ln w="25400">
            <a:solidFill>
              <a:srgbClr val="0294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EE5B5867-BA66-41B4-9C74-D95F44CC614B}"/>
              </a:ext>
            </a:extLst>
          </p:cNvPr>
          <p:cNvSpPr txBox="1"/>
          <p:nvPr/>
        </p:nvSpPr>
        <p:spPr>
          <a:xfrm rot="21156481">
            <a:off x="4661539" y="1253533"/>
            <a:ext cx="1302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C00000"/>
                </a:solidFill>
              </a:rPr>
              <a:t>7,70%</a:t>
            </a:r>
          </a:p>
        </p:txBody>
      </p:sp>
      <p:pic>
        <p:nvPicPr>
          <p:cNvPr id="18464" name="Picture 4" descr="szara_fala">
            <a:extLst>
              <a:ext uri="{FF2B5EF4-FFF2-40B4-BE49-F238E27FC236}">
                <a16:creationId xmlns:a16="http://schemas.microsoft.com/office/drawing/2014/main" id="{D61ED169-B936-4351-6A24-8339AD67CB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49275"/>
            <a:ext cx="9144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483" name="Łącznik prosty ze strzałką 18482">
            <a:extLst>
              <a:ext uri="{FF2B5EF4-FFF2-40B4-BE49-F238E27FC236}">
                <a16:creationId xmlns:a16="http://schemas.microsoft.com/office/drawing/2014/main" id="{ED3EFF49-7FC9-0E4D-4F74-69DC1F5CAC3F}"/>
              </a:ext>
            </a:extLst>
          </p:cNvPr>
          <p:cNvCxnSpPr>
            <a:cxnSpLocks/>
          </p:cNvCxnSpPr>
          <p:nvPr/>
        </p:nvCxnSpPr>
        <p:spPr>
          <a:xfrm flipV="1">
            <a:off x="3995936" y="1516108"/>
            <a:ext cx="2023864" cy="306981"/>
          </a:xfrm>
          <a:prstGeom prst="straightConnector1">
            <a:avLst/>
          </a:prstGeom>
          <a:ln>
            <a:solidFill>
              <a:srgbClr val="C0000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84" name="pole tekstowe 18483">
            <a:extLst>
              <a:ext uri="{FF2B5EF4-FFF2-40B4-BE49-F238E27FC236}">
                <a16:creationId xmlns:a16="http://schemas.microsoft.com/office/drawing/2014/main" id="{3DD4B75C-E2F7-7E1C-31DA-575AAB175B06}"/>
              </a:ext>
            </a:extLst>
          </p:cNvPr>
          <p:cNvSpPr txBox="1"/>
          <p:nvPr/>
        </p:nvSpPr>
        <p:spPr>
          <a:xfrm rot="21121436">
            <a:off x="7139857" y="3456064"/>
            <a:ext cx="1302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C00000"/>
                </a:solidFill>
              </a:rPr>
              <a:t>11,74%</a:t>
            </a:r>
          </a:p>
        </p:txBody>
      </p:sp>
      <p:sp>
        <p:nvSpPr>
          <p:cNvPr id="18495" name="pole tekstowe 18494">
            <a:extLst>
              <a:ext uri="{FF2B5EF4-FFF2-40B4-BE49-F238E27FC236}">
                <a16:creationId xmlns:a16="http://schemas.microsoft.com/office/drawing/2014/main" id="{3B910457-F94C-0E21-1069-8097FB98EFB9}"/>
              </a:ext>
            </a:extLst>
          </p:cNvPr>
          <p:cNvSpPr txBox="1"/>
          <p:nvPr/>
        </p:nvSpPr>
        <p:spPr>
          <a:xfrm>
            <a:off x="247745" y="4610547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C00000"/>
                </a:solidFill>
              </a:rPr>
              <a:t>WYDATKI NA OŚWIATĘ</a:t>
            </a:r>
          </a:p>
        </p:txBody>
      </p:sp>
      <p:cxnSp>
        <p:nvCxnSpPr>
          <p:cNvPr id="18496" name="Łącznik prosty 18495">
            <a:extLst>
              <a:ext uri="{FF2B5EF4-FFF2-40B4-BE49-F238E27FC236}">
                <a16:creationId xmlns:a16="http://schemas.microsoft.com/office/drawing/2014/main" id="{9EFC3E0C-BBD3-EA12-6C24-D37B459E2889}"/>
              </a:ext>
            </a:extLst>
          </p:cNvPr>
          <p:cNvCxnSpPr>
            <a:cxnSpLocks/>
          </p:cNvCxnSpPr>
          <p:nvPr/>
        </p:nvCxnSpPr>
        <p:spPr>
          <a:xfrm>
            <a:off x="364295" y="4961439"/>
            <a:ext cx="2215171" cy="0"/>
          </a:xfrm>
          <a:prstGeom prst="line">
            <a:avLst/>
          </a:prstGeom>
          <a:ln w="25400">
            <a:solidFill>
              <a:srgbClr val="0294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Łącznik prosty ze strzałką 52">
            <a:extLst>
              <a:ext uri="{FF2B5EF4-FFF2-40B4-BE49-F238E27FC236}">
                <a16:creationId xmlns:a16="http://schemas.microsoft.com/office/drawing/2014/main" id="{69C82736-3688-4ACA-B1D8-74B8A5F30ACA}"/>
              </a:ext>
            </a:extLst>
          </p:cNvPr>
          <p:cNvCxnSpPr>
            <a:cxnSpLocks/>
          </p:cNvCxnSpPr>
          <p:nvPr/>
        </p:nvCxnSpPr>
        <p:spPr>
          <a:xfrm flipV="1">
            <a:off x="6372200" y="3720967"/>
            <a:ext cx="2118048" cy="283143"/>
          </a:xfrm>
          <a:prstGeom prst="straightConnector1">
            <a:avLst/>
          </a:prstGeom>
          <a:ln>
            <a:solidFill>
              <a:srgbClr val="C0000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az 6">
            <a:extLst>
              <a:ext uri="{FF2B5EF4-FFF2-40B4-BE49-F238E27FC236}">
                <a16:creationId xmlns:a16="http://schemas.microsoft.com/office/drawing/2014/main" id="{09585528-98FE-8F5F-CA9F-3AEF48B8AB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04" y="1864739"/>
            <a:ext cx="6354344" cy="1856228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52D4D46A-02E1-CD57-361B-5C18938EEB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626" y="4045760"/>
            <a:ext cx="6339053" cy="164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089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32A58FFC-6E9D-C654-223A-67C16B759C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327" y="4076118"/>
            <a:ext cx="6971434" cy="1667082"/>
          </a:xfrm>
          <a:prstGeom prst="rect">
            <a:avLst/>
          </a:prstGeom>
        </p:spPr>
      </p:pic>
      <p:pic>
        <p:nvPicPr>
          <p:cNvPr id="18433" name="Picture 4" descr="szara_fal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49275"/>
            <a:ext cx="9144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szara_fal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732463"/>
            <a:ext cx="91440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Obraz 9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938" y="6180138"/>
            <a:ext cx="1519237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pole tekstowe 11"/>
          <p:cNvSpPr txBox="1">
            <a:spLocks noChangeArrowheads="1"/>
          </p:cNvSpPr>
          <p:nvPr/>
        </p:nvSpPr>
        <p:spPr bwMode="auto">
          <a:xfrm>
            <a:off x="4500563" y="6432550"/>
            <a:ext cx="1519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b="1" dirty="0">
                <a:solidFill>
                  <a:srgbClr val="2D3257"/>
                </a:solidFill>
              </a:rPr>
              <a:t>www.kedzierzynkozle.pl	</a:t>
            </a:r>
            <a:endParaRPr lang="pl-PL" sz="900" dirty="0"/>
          </a:p>
        </p:txBody>
      </p:sp>
      <p:sp>
        <p:nvSpPr>
          <p:cNvPr id="18439" name="pole tekstowe 13"/>
          <p:cNvSpPr txBox="1">
            <a:spLocks noChangeArrowheads="1"/>
          </p:cNvSpPr>
          <p:nvPr/>
        </p:nvSpPr>
        <p:spPr bwMode="auto">
          <a:xfrm>
            <a:off x="8459788" y="6423025"/>
            <a:ext cx="433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dirty="0">
                <a:solidFill>
                  <a:srgbClr val="2D3257"/>
                </a:solidFill>
              </a:rPr>
              <a:t>8/16</a:t>
            </a:r>
            <a:r>
              <a:rPr lang="pl-PL" sz="900" b="1" dirty="0">
                <a:solidFill>
                  <a:srgbClr val="2D3257"/>
                </a:solidFill>
              </a:rPr>
              <a:t>	</a:t>
            </a:r>
            <a:endParaRPr lang="pl-PL" sz="900" dirty="0"/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0FC64DF2-6F4D-43DB-8CF1-9F629C186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19" y="254048"/>
            <a:ext cx="4896545" cy="32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pl-PL" sz="1100" dirty="0">
                <a:latin typeface="Calibri" panose="020F0502020204030204" pitchFamily="34" charset="0"/>
                <a:cs typeface="Calibri" panose="020F0502020204030204" pitchFamily="34" charset="0"/>
              </a:rPr>
              <a:t>PROJEKT BUDŻETU MIASTA KĘDZIERZYN-KOŹLE NA ROK 2025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D7E34F79-A3F8-4D37-AE1A-57447B8C9AE9}"/>
              </a:ext>
            </a:extLst>
          </p:cNvPr>
          <p:cNvSpPr txBox="1"/>
          <p:nvPr/>
        </p:nvSpPr>
        <p:spPr>
          <a:xfrm>
            <a:off x="5796136" y="2366463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C00000"/>
                </a:solidFill>
              </a:rPr>
              <a:t>ENERGIA</a:t>
            </a:r>
          </a:p>
        </p:txBody>
      </p:sp>
      <p:cxnSp>
        <p:nvCxnSpPr>
          <p:cNvPr id="20" name="Łącznik prosty 19">
            <a:extLst>
              <a:ext uri="{FF2B5EF4-FFF2-40B4-BE49-F238E27FC236}">
                <a16:creationId xmlns:a16="http://schemas.microsoft.com/office/drawing/2014/main" id="{8CA80627-B259-405B-BB51-0B96A3933DF6}"/>
              </a:ext>
            </a:extLst>
          </p:cNvPr>
          <p:cNvCxnSpPr>
            <a:cxnSpLocks/>
          </p:cNvCxnSpPr>
          <p:nvPr/>
        </p:nvCxnSpPr>
        <p:spPr>
          <a:xfrm>
            <a:off x="6552220" y="2708920"/>
            <a:ext cx="936104" cy="0"/>
          </a:xfrm>
          <a:prstGeom prst="line">
            <a:avLst/>
          </a:prstGeom>
          <a:ln w="25400">
            <a:solidFill>
              <a:srgbClr val="0294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909356CE-5B01-A5E0-DBD8-CD1B469F8EFA}"/>
              </a:ext>
            </a:extLst>
          </p:cNvPr>
          <p:cNvCxnSpPr>
            <a:cxnSpLocks/>
          </p:cNvCxnSpPr>
          <p:nvPr/>
        </p:nvCxnSpPr>
        <p:spPr>
          <a:xfrm flipV="1">
            <a:off x="4101113" y="1745616"/>
            <a:ext cx="2095172" cy="152851"/>
          </a:xfrm>
          <a:prstGeom prst="straightConnector1">
            <a:avLst/>
          </a:prstGeom>
          <a:ln>
            <a:solidFill>
              <a:srgbClr val="C0000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D9F5E85-B18C-EE21-44DD-D2C53F28F51F}"/>
              </a:ext>
            </a:extLst>
          </p:cNvPr>
          <p:cNvSpPr txBox="1"/>
          <p:nvPr/>
        </p:nvSpPr>
        <p:spPr>
          <a:xfrm rot="21357097">
            <a:off x="4861117" y="1456973"/>
            <a:ext cx="1302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C00000"/>
                </a:solidFill>
              </a:rPr>
              <a:t>3,34%</a:t>
            </a:r>
          </a:p>
        </p:txBody>
      </p:sp>
      <p:cxnSp>
        <p:nvCxnSpPr>
          <p:cNvPr id="18463" name="Łącznik prosty ze strzałką 18462">
            <a:extLst>
              <a:ext uri="{FF2B5EF4-FFF2-40B4-BE49-F238E27FC236}">
                <a16:creationId xmlns:a16="http://schemas.microsoft.com/office/drawing/2014/main" id="{5EDF52A6-2347-43DB-207F-A31AC0A729CE}"/>
              </a:ext>
            </a:extLst>
          </p:cNvPr>
          <p:cNvCxnSpPr>
            <a:cxnSpLocks/>
          </p:cNvCxnSpPr>
          <p:nvPr/>
        </p:nvCxnSpPr>
        <p:spPr>
          <a:xfrm flipV="1">
            <a:off x="6552220" y="3782939"/>
            <a:ext cx="2196244" cy="278891"/>
          </a:xfrm>
          <a:prstGeom prst="straightConnector1">
            <a:avLst/>
          </a:prstGeom>
          <a:ln>
            <a:solidFill>
              <a:srgbClr val="C0000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64" name="pole tekstowe 18463">
            <a:extLst>
              <a:ext uri="{FF2B5EF4-FFF2-40B4-BE49-F238E27FC236}">
                <a16:creationId xmlns:a16="http://schemas.microsoft.com/office/drawing/2014/main" id="{342C7DF5-D72B-B0A1-2F13-83225283A703}"/>
              </a:ext>
            </a:extLst>
          </p:cNvPr>
          <p:cNvSpPr txBox="1"/>
          <p:nvPr/>
        </p:nvSpPr>
        <p:spPr>
          <a:xfrm rot="21161185">
            <a:off x="7173512" y="3510543"/>
            <a:ext cx="1302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C00000"/>
                </a:solidFill>
              </a:rPr>
              <a:t>18,29%</a:t>
            </a:r>
          </a:p>
        </p:txBody>
      </p:sp>
      <p:sp>
        <p:nvSpPr>
          <p:cNvPr id="18476" name="pole tekstowe 18475">
            <a:extLst>
              <a:ext uri="{FF2B5EF4-FFF2-40B4-BE49-F238E27FC236}">
                <a16:creationId xmlns:a16="http://schemas.microsoft.com/office/drawing/2014/main" id="{6FD21889-455B-41D0-CAC3-4ED94D9BBCAF}"/>
              </a:ext>
            </a:extLst>
          </p:cNvPr>
          <p:cNvSpPr txBox="1"/>
          <p:nvPr/>
        </p:nvSpPr>
        <p:spPr>
          <a:xfrm>
            <a:off x="-789762" y="4000608"/>
            <a:ext cx="4458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C00000"/>
                </a:solidFill>
              </a:rPr>
              <a:t>OCZYSZCZANIE MIASTA</a:t>
            </a:r>
          </a:p>
        </p:txBody>
      </p:sp>
      <p:cxnSp>
        <p:nvCxnSpPr>
          <p:cNvPr id="18477" name="Łącznik prosty 18476">
            <a:extLst>
              <a:ext uri="{FF2B5EF4-FFF2-40B4-BE49-F238E27FC236}">
                <a16:creationId xmlns:a16="http://schemas.microsoft.com/office/drawing/2014/main" id="{5312B8A4-DF8D-DC5E-0F97-F8341A500AFE}"/>
              </a:ext>
            </a:extLst>
          </p:cNvPr>
          <p:cNvCxnSpPr>
            <a:cxnSpLocks/>
          </p:cNvCxnSpPr>
          <p:nvPr/>
        </p:nvCxnSpPr>
        <p:spPr>
          <a:xfrm>
            <a:off x="251520" y="4362919"/>
            <a:ext cx="2376264" cy="0"/>
          </a:xfrm>
          <a:prstGeom prst="line">
            <a:avLst/>
          </a:prstGeom>
          <a:ln w="25400">
            <a:solidFill>
              <a:srgbClr val="0294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:a16="http://schemas.microsoft.com/office/drawing/2014/main" id="{166A1561-7B8E-EB0C-769C-17A863D81AF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55759"/>
            <a:ext cx="6309580" cy="1405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888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2C6F7ACE-D244-7834-4B8E-9F0B191697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274" y="3932564"/>
            <a:ext cx="6578207" cy="1832245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FEE3F652-8E75-07D2-A45A-D97A964EED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0370"/>
            <a:ext cx="6676265" cy="2158901"/>
          </a:xfrm>
          <a:prstGeom prst="rect">
            <a:avLst/>
          </a:prstGeom>
        </p:spPr>
      </p:pic>
      <p:pic>
        <p:nvPicPr>
          <p:cNvPr id="18433" name="Picture 4" descr="szara_fal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49275"/>
            <a:ext cx="9144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szara_fal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732463"/>
            <a:ext cx="91440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Obraz 9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8938" y="6180138"/>
            <a:ext cx="1519237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pole tekstowe 11"/>
          <p:cNvSpPr txBox="1">
            <a:spLocks noChangeArrowheads="1"/>
          </p:cNvSpPr>
          <p:nvPr/>
        </p:nvSpPr>
        <p:spPr bwMode="auto">
          <a:xfrm>
            <a:off x="4500563" y="6432550"/>
            <a:ext cx="1519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b="1" dirty="0">
                <a:solidFill>
                  <a:srgbClr val="2D3257"/>
                </a:solidFill>
              </a:rPr>
              <a:t>www.kedzierzynkozle.pl	</a:t>
            </a:r>
            <a:endParaRPr lang="pl-PL" sz="900" dirty="0"/>
          </a:p>
        </p:txBody>
      </p:sp>
      <p:sp>
        <p:nvSpPr>
          <p:cNvPr id="18439" name="pole tekstowe 13"/>
          <p:cNvSpPr txBox="1">
            <a:spLocks noChangeArrowheads="1"/>
          </p:cNvSpPr>
          <p:nvPr/>
        </p:nvSpPr>
        <p:spPr bwMode="auto">
          <a:xfrm>
            <a:off x="8459788" y="6423025"/>
            <a:ext cx="433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00" dirty="0">
                <a:solidFill>
                  <a:srgbClr val="2D3257"/>
                </a:solidFill>
              </a:rPr>
              <a:t>9/16</a:t>
            </a:r>
            <a:r>
              <a:rPr lang="pl-PL" sz="900" b="1" dirty="0">
                <a:solidFill>
                  <a:srgbClr val="2D3257"/>
                </a:solidFill>
              </a:rPr>
              <a:t>	</a:t>
            </a:r>
            <a:endParaRPr lang="pl-PL" sz="900" dirty="0"/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0FC64DF2-6F4D-43DB-8CF1-9F629C186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19" y="254048"/>
            <a:ext cx="4896545" cy="32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pl-PL" sz="1100" dirty="0">
                <a:latin typeface="Calibri" panose="020F0502020204030204" pitchFamily="34" charset="0"/>
                <a:cs typeface="Calibri" panose="020F0502020204030204" pitchFamily="34" charset="0"/>
              </a:rPr>
              <a:t>PROJEKT BUDŻETU MIASTA KĘDZIERZYN-KOŹLE NA ROK 2025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D7E34F79-A3F8-4D37-AE1A-57447B8C9AE9}"/>
              </a:ext>
            </a:extLst>
          </p:cNvPr>
          <p:cNvSpPr txBox="1"/>
          <p:nvPr/>
        </p:nvSpPr>
        <p:spPr>
          <a:xfrm>
            <a:off x="6019800" y="1677006"/>
            <a:ext cx="3351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C00000"/>
                </a:solidFill>
              </a:rPr>
              <a:t>ZIMOWE </a:t>
            </a:r>
          </a:p>
          <a:p>
            <a:pPr algn="ctr"/>
            <a:r>
              <a:rPr lang="pl-PL" sz="1600" dirty="0">
                <a:solidFill>
                  <a:srgbClr val="C00000"/>
                </a:solidFill>
              </a:rPr>
              <a:t>UTRZYMANIE DRÓG</a:t>
            </a:r>
          </a:p>
        </p:txBody>
      </p:sp>
      <p:cxnSp>
        <p:nvCxnSpPr>
          <p:cNvPr id="20" name="Łącznik prosty 19">
            <a:extLst>
              <a:ext uri="{FF2B5EF4-FFF2-40B4-BE49-F238E27FC236}">
                <a16:creationId xmlns:a16="http://schemas.microsoft.com/office/drawing/2014/main" id="{2D3C9138-C52F-4E5E-9D5D-D45561E295C7}"/>
              </a:ext>
            </a:extLst>
          </p:cNvPr>
          <p:cNvCxnSpPr>
            <a:cxnSpLocks/>
          </p:cNvCxnSpPr>
          <p:nvPr/>
        </p:nvCxnSpPr>
        <p:spPr>
          <a:xfrm>
            <a:off x="6651287" y="2294126"/>
            <a:ext cx="2088232" cy="0"/>
          </a:xfrm>
          <a:prstGeom prst="line">
            <a:avLst/>
          </a:prstGeom>
          <a:ln w="25400">
            <a:solidFill>
              <a:srgbClr val="0294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>
            <a:extLst>
              <a:ext uri="{FF2B5EF4-FFF2-40B4-BE49-F238E27FC236}">
                <a16:creationId xmlns:a16="http://schemas.microsoft.com/office/drawing/2014/main" id="{83D4E741-2773-4730-8678-8D41FD109A01}"/>
              </a:ext>
            </a:extLst>
          </p:cNvPr>
          <p:cNvCxnSpPr>
            <a:cxnSpLocks/>
          </p:cNvCxnSpPr>
          <p:nvPr/>
        </p:nvCxnSpPr>
        <p:spPr>
          <a:xfrm flipV="1">
            <a:off x="4283968" y="1326923"/>
            <a:ext cx="2111830" cy="442186"/>
          </a:xfrm>
          <a:prstGeom prst="straightConnector1">
            <a:avLst/>
          </a:prstGeom>
          <a:ln>
            <a:solidFill>
              <a:srgbClr val="C0000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D4BA7FF5-E583-4875-AEEC-7D073BFD9F00}"/>
              </a:ext>
            </a:extLst>
          </p:cNvPr>
          <p:cNvSpPr txBox="1"/>
          <p:nvPr/>
        </p:nvSpPr>
        <p:spPr>
          <a:xfrm rot="20880043">
            <a:off x="4953248" y="1120802"/>
            <a:ext cx="1302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C00000"/>
                </a:solidFill>
              </a:rPr>
              <a:t>29%</a:t>
            </a:r>
          </a:p>
        </p:txBody>
      </p:sp>
      <p:sp>
        <p:nvSpPr>
          <p:cNvPr id="18446" name="pole tekstowe 18445">
            <a:extLst>
              <a:ext uri="{FF2B5EF4-FFF2-40B4-BE49-F238E27FC236}">
                <a16:creationId xmlns:a16="http://schemas.microsoft.com/office/drawing/2014/main" id="{27B1FD1F-A6A3-F31B-C6D4-95AA8959812B}"/>
              </a:ext>
            </a:extLst>
          </p:cNvPr>
          <p:cNvSpPr txBox="1"/>
          <p:nvPr/>
        </p:nvSpPr>
        <p:spPr>
          <a:xfrm>
            <a:off x="-452051" y="4032718"/>
            <a:ext cx="3799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C00000"/>
                </a:solidFill>
              </a:rPr>
              <a:t>UTRZYMANIE DRZEW</a:t>
            </a:r>
          </a:p>
          <a:p>
            <a:pPr algn="ctr"/>
            <a:r>
              <a:rPr lang="pl-PL" sz="1600" dirty="0">
                <a:solidFill>
                  <a:srgbClr val="C00000"/>
                </a:solidFill>
              </a:rPr>
              <a:t> I KRZEWÓW W PASACH</a:t>
            </a:r>
          </a:p>
        </p:txBody>
      </p:sp>
      <p:cxnSp>
        <p:nvCxnSpPr>
          <p:cNvPr id="18447" name="Łącznik prosty 18446">
            <a:extLst>
              <a:ext uri="{FF2B5EF4-FFF2-40B4-BE49-F238E27FC236}">
                <a16:creationId xmlns:a16="http://schemas.microsoft.com/office/drawing/2014/main" id="{EB800C5F-626C-3B71-E2A4-823ED19EE474}"/>
              </a:ext>
            </a:extLst>
          </p:cNvPr>
          <p:cNvCxnSpPr>
            <a:cxnSpLocks/>
          </p:cNvCxnSpPr>
          <p:nvPr/>
        </p:nvCxnSpPr>
        <p:spPr>
          <a:xfrm>
            <a:off x="287696" y="4683492"/>
            <a:ext cx="2376264" cy="0"/>
          </a:xfrm>
          <a:prstGeom prst="line">
            <a:avLst/>
          </a:prstGeom>
          <a:ln w="25400">
            <a:solidFill>
              <a:srgbClr val="0294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59607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ja1">
  <a:themeElements>
    <a:clrScheme name="Prezentacja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ja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ja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ja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ja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ja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ja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ja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ja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ja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ja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ja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ja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ja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Prezentacja1</Template>
  <TotalTime>2723</TotalTime>
  <Words>730</Words>
  <Application>Microsoft Office PowerPoint</Application>
  <PresentationFormat>Pokaz na ekranie (4:3)</PresentationFormat>
  <Paragraphs>158</Paragraphs>
  <Slides>16</Slides>
  <Notes>16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Prezentacja1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UMKK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TG</dc:creator>
  <cp:lastModifiedBy>Martyna</cp:lastModifiedBy>
  <cp:revision>159</cp:revision>
  <cp:lastPrinted>2020-12-15T11:21:04Z</cp:lastPrinted>
  <dcterms:created xsi:type="dcterms:W3CDTF">2015-09-14T10:16:22Z</dcterms:created>
  <dcterms:modified xsi:type="dcterms:W3CDTF">2024-12-03T13:41:09Z</dcterms:modified>
</cp:coreProperties>
</file>