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4" r:id="rId11"/>
    <p:sldId id="345" r:id="rId12"/>
    <p:sldId id="346" r:id="rId13"/>
    <p:sldId id="343" r:id="rId14"/>
    <p:sldId id="347" r:id="rId15"/>
    <p:sldId id="348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puter" initials="K" lastIdx="1" clrIdx="0">
    <p:extLst>
      <p:ext uri="{19B8F6BF-5375-455C-9EA6-DF929625EA0E}">
        <p15:presenceInfo xmlns:p15="http://schemas.microsoft.com/office/powerpoint/2012/main" userId="K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57"/>
    <a:srgbClr val="212752"/>
    <a:srgbClr val="F6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04F3-0053-4A1F-81F2-F264D05D7419}" type="datetimeFigureOut">
              <a:rPr lang="pl-PL" smtClean="0"/>
              <a:pPr/>
              <a:t>18.09.2020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AC4F5-1BBC-49F7-855F-767380AAB3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28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74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46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77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832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71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490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87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94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73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41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83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40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46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58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C4F5-1BBC-49F7-855F-767380AAB3C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8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1A34-60DB-4CE4-9156-C2355BF9106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D6BB-9723-473C-92EF-2893613158E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62A3-BE56-44E0-8A91-D6787819BDF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C9C7-85E7-43CF-957B-ED80830F76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D25F-97F8-4FE7-98F7-D1DAB1D81B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4228C-3A76-454B-BF67-125E41A80EA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DF8A6-641C-41B6-9A1F-F1D63A042C0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E593-C5B2-4050-9182-E246CDC137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D05D-39C1-4041-86E8-FE826BFCD33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3C1A0-E97A-409A-85BE-6B745446F54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5317-E715-4462-B809-21F6CA633AC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67EAD5-6D91-460C-9BCA-73445D8E608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2.jpe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20452" y="1584054"/>
            <a:ext cx="7920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pl-PL" sz="4400" b="1" dirty="0">
                <a:solidFill>
                  <a:srgbClr val="002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CZYSTE POWIETRZE</a:t>
            </a:r>
          </a:p>
          <a:p>
            <a:pPr algn="ctr"/>
            <a:r>
              <a:rPr lang="pl-PL" sz="4400" b="1" dirty="0">
                <a:solidFill>
                  <a:srgbClr val="002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Nasza wspólna sprawa</a:t>
            </a:r>
          </a:p>
          <a:p>
            <a:pPr algn="ctr"/>
            <a:endParaRPr lang="pl-PL" sz="1400" dirty="0">
              <a:solidFill>
                <a:srgbClr val="002157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460432" y="638132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7BFC4F-010C-4189-8F4C-C5B5B496BE65}"/>
              </a:ext>
            </a:extLst>
          </p:cNvPr>
          <p:cNvSpPr txBox="1"/>
          <p:nvPr/>
        </p:nvSpPr>
        <p:spPr>
          <a:xfrm>
            <a:off x="2843808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18E78E-E7AD-477C-AE87-D4604F9F7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429000"/>
            <a:ext cx="4392488" cy="2470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10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Działania podjęte przez gminę na rzecz poprawy jakości powietrza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A874C1E-BBBB-4819-BE64-62110252C5F8}"/>
              </a:ext>
            </a:extLst>
          </p:cNvPr>
          <p:cNvSpPr txBox="1"/>
          <p:nvPr/>
        </p:nvSpPr>
        <p:spPr>
          <a:xfrm>
            <a:off x="395537" y="1624896"/>
            <a:ext cx="8358757" cy="486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Udzielanie dotacji </a:t>
            </a: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wymianę lub budowę ekologicznych systemów ogrzewania oraz m.in. instalacji solarnych, fotowoltaicznych, pomp ciepła: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2015 r. –  </a:t>
            </a:r>
            <a:r>
              <a:rPr lang="pl-PL" sz="1400" b="1" dirty="0">
                <a:solidFill>
                  <a:srgbClr val="FBA30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313 tys. zł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2016 r. –  </a:t>
            </a:r>
            <a:r>
              <a:rPr lang="pl-PL" sz="1400" b="1" dirty="0">
                <a:solidFill>
                  <a:srgbClr val="FBA30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354 tys. zł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2017 r. –  </a:t>
            </a:r>
            <a:r>
              <a:rPr lang="pl-PL" sz="1400" b="1" dirty="0">
                <a:solidFill>
                  <a:srgbClr val="FBA30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334 tys. zł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2018 r. –  </a:t>
            </a:r>
            <a:r>
              <a:rPr lang="pl-PL" sz="1400" b="1" dirty="0">
                <a:solidFill>
                  <a:srgbClr val="FBA30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899 tys. zł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2019 r. –  </a:t>
            </a:r>
            <a:r>
              <a:rPr lang="pl-PL" sz="1400" b="1" dirty="0">
                <a:solidFill>
                  <a:srgbClr val="FBA30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1.089 tys. zł</a:t>
            </a:r>
            <a:endParaRPr lang="pl-PL" sz="1400" b="1" dirty="0">
              <a:solidFill>
                <a:srgbClr val="0070C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2020 r. –  </a:t>
            </a:r>
            <a:r>
              <a:rPr lang="pl-PL" sz="1400" b="1" dirty="0">
                <a:solidFill>
                  <a:srgbClr val="FBA30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1.292 tys. zł</a:t>
            </a:r>
            <a:r>
              <a:rPr lang="pl-PL" sz="14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284400">
              <a:spcAft>
                <a:spcPts val="0"/>
              </a:spcAft>
            </a:pPr>
            <a:br>
              <a:rPr lang="pl-PL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       </a:t>
            </a:r>
            <a:r>
              <a:rPr lang="pl-PL" sz="1400" dirty="0"/>
              <a:t>W ciągu ostatnich 6 lat z budżetu miasta na dotacje zostało wydane </a:t>
            </a:r>
            <a:r>
              <a:rPr lang="pl-PL" sz="1400" b="1" dirty="0"/>
              <a:t> 4 281 000 zł.</a:t>
            </a:r>
            <a:endParaRPr lang="pl-PL" sz="1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Akcja </a:t>
            </a:r>
            <a:r>
              <a:rPr lang="pl-PL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„Przyłącz się bezpłatnie do miejskiej sieci ciepłowniczej”</a:t>
            </a: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prowadzona przez </a:t>
            </a:r>
          </a:p>
          <a:p>
            <a:pPr algn="just">
              <a:spcAft>
                <a:spcPts val="0"/>
              </a:spcAft>
            </a:pP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Miejski Zakład Energetyki Cieplnej.</a:t>
            </a:r>
          </a:p>
          <a:p>
            <a:pPr algn="just">
              <a:spcAft>
                <a:spcPts val="0"/>
              </a:spcAft>
            </a:pPr>
            <a:endParaRPr lang="pl-PL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Rozbudowa sieci </a:t>
            </a: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ciepłowniczej w Kędzierzynie-Koźlu.</a:t>
            </a:r>
          </a:p>
          <a:p>
            <a:pPr algn="just">
              <a:spcAft>
                <a:spcPts val="0"/>
              </a:spcAft>
            </a:pPr>
            <a:endParaRPr lang="pl-PL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1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pl-PL" sz="1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7E9F5C-D389-4D9F-B015-8840E1FD4282}"/>
              </a:ext>
            </a:extLst>
          </p:cNvPr>
          <p:cNvSpPr txBox="1"/>
          <p:nvPr/>
        </p:nvSpPr>
        <p:spPr>
          <a:xfrm>
            <a:off x="5651918" y="3990256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3399FF"/>
                </a:solidFill>
              </a:rPr>
              <a:t>*Dane za okres od stycznia do połowy września 2020 r.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26290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11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Działania podjęte przez gminę na rzecz poprawy jakości powietrza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A874C1E-BBBB-4819-BE64-62110252C5F8}"/>
              </a:ext>
            </a:extLst>
          </p:cNvPr>
          <p:cNvSpPr txBox="1"/>
          <p:nvPr/>
        </p:nvSpPr>
        <p:spPr>
          <a:xfrm>
            <a:off x="395537" y="1564502"/>
            <a:ext cx="8358757" cy="496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Times New Roman" panose="02020603050405020304" pitchFamily="18" charset="0"/>
              </a:rPr>
              <a:t>Realizacja przez Miejski Zarząd Budynków Komunalnych zadania pn. </a:t>
            </a:r>
            <a:r>
              <a:rPr lang="pl-PL" sz="1400" b="1" dirty="0">
                <a:latin typeface="+mj-lt"/>
                <a:ea typeface="Times New Roman" panose="02020603050405020304" pitchFamily="18" charset="0"/>
              </a:rPr>
              <a:t>„Zmiana systemu ogrzewania w gminnych lokalach komunalnych”.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a typeface="Times New Roman" panose="02020603050405020304" pitchFamily="18" charset="0"/>
              </a:rPr>
              <a:t>Stałe prowadzenie przez straż miejską </a:t>
            </a:r>
            <a:r>
              <a:rPr lang="pl-PL" sz="1400" b="1" dirty="0">
                <a:ea typeface="Times New Roman" panose="02020603050405020304" pitchFamily="18" charset="0"/>
              </a:rPr>
              <a:t>kontroli gospodarstw domowych </a:t>
            </a:r>
            <a:r>
              <a:rPr lang="pl-PL" sz="1400" dirty="0">
                <a:ea typeface="Times New Roman" panose="02020603050405020304" pitchFamily="18" charset="0"/>
              </a:rPr>
              <a:t>pod kątem przestrzegania zakazu spalania odpadów.</a:t>
            </a:r>
          </a:p>
          <a:p>
            <a:pPr marL="284400"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Wymiana opraw </a:t>
            </a: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oświetleniowych na </a:t>
            </a:r>
            <a:r>
              <a:rPr lang="pl-PL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ledowe</a:t>
            </a: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Times New Roman" panose="02020603050405020304" pitchFamily="18" charset="0"/>
              </a:rPr>
              <a:t>Zakup ekologicznych autobusów </a:t>
            </a:r>
            <a:r>
              <a:rPr lang="pl-PL" sz="1400" dirty="0">
                <a:ea typeface="Times New Roman" panose="02020603050405020304" pitchFamily="18" charset="0"/>
              </a:rPr>
              <a:t>dla Miejskiego Zakładu Komunikacyjnego.</a:t>
            </a:r>
          </a:p>
          <a:p>
            <a:pPr marL="2844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400" dirty="0">
              <a:ea typeface="Times New Roman" panose="02020603050405020304" pitchFamily="18" charset="0"/>
            </a:endParaRPr>
          </a:p>
          <a:p>
            <a:pPr marL="28440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Times New Roman" panose="02020603050405020304" pitchFamily="18" charset="0"/>
              </a:rPr>
              <a:t>Termomodernizacja budynków </a:t>
            </a:r>
            <a:r>
              <a:rPr lang="pl-PL" sz="1400" dirty="0">
                <a:ea typeface="Times New Roman" panose="02020603050405020304" pitchFamily="18" charset="0"/>
              </a:rPr>
              <a:t>użyteczności publicznej.</a:t>
            </a:r>
          </a:p>
          <a:p>
            <a:pPr marL="28440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>
              <a:ea typeface="Times New Roman" panose="02020603050405020304" pitchFamily="18" charset="0"/>
            </a:endParaRPr>
          </a:p>
          <a:p>
            <a:pPr marL="28440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Times New Roman" panose="02020603050405020304" pitchFamily="18" charset="0"/>
              </a:rPr>
              <a:t>Montaż odnawialnych źródeł energii </a:t>
            </a:r>
            <a:r>
              <a:rPr lang="pl-PL" sz="1400" dirty="0">
                <a:ea typeface="Times New Roman" panose="02020603050405020304" pitchFamily="18" charset="0"/>
              </a:rPr>
              <a:t>w budynkach użyteczności publicznej.</a:t>
            </a:r>
          </a:p>
          <a:p>
            <a:pPr marL="0" lvl="1"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Times New Roman" panose="02020603050405020304" pitchFamily="18" charset="0"/>
              </a:rPr>
              <a:t>Edukacja ekologiczna </a:t>
            </a:r>
            <a:r>
              <a:rPr lang="pl-PL" sz="1400" dirty="0">
                <a:ea typeface="Times New Roman" panose="02020603050405020304" pitchFamily="18" charset="0"/>
              </a:rPr>
              <a:t>w przedszkolach, szkołach, mediach społecznościowych.</a:t>
            </a:r>
          </a:p>
          <a:p>
            <a:pPr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Times New Roman" panose="02020603050405020304" pitchFamily="18" charset="0"/>
              </a:rPr>
              <a:t>Rozwój terenów zielonych.</a:t>
            </a:r>
          </a:p>
          <a:p>
            <a:pPr marL="0" lvl="1"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</a:endParaRPr>
          </a:p>
          <a:p>
            <a:endParaRPr lang="pl-PL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1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pl-PL" sz="14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12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Działania podjęte przez gminę na rzecz poprawy jakości powietrza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6C07451-5FA5-4E1A-9595-B86D3ECE3CE8}"/>
              </a:ext>
            </a:extLst>
          </p:cNvPr>
          <p:cNvSpPr/>
          <p:nvPr/>
        </p:nvSpPr>
        <p:spPr>
          <a:xfrm>
            <a:off x="683568" y="1172605"/>
            <a:ext cx="7448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l-PL" sz="1400" dirty="0"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Times New Roman" panose="02020603050405020304" pitchFamily="18" charset="0"/>
              </a:rPr>
              <a:t>Montaż na terenie miasta </a:t>
            </a:r>
            <a:r>
              <a:rPr lang="pl-PL" sz="1400" b="1" dirty="0">
                <a:latin typeface="+mj-lt"/>
                <a:ea typeface="Times New Roman" panose="02020603050405020304" pitchFamily="18" charset="0"/>
              </a:rPr>
              <a:t>27</a:t>
            </a:r>
            <a:r>
              <a:rPr lang="pl-PL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1400" b="1" dirty="0">
                <a:latin typeface="+mj-lt"/>
                <a:ea typeface="Times New Roman" panose="02020603050405020304" pitchFamily="18" charset="0"/>
              </a:rPr>
              <a:t>pyłomierzy </a:t>
            </a:r>
            <a:r>
              <a:rPr lang="pl-PL" sz="1400" dirty="0">
                <a:latin typeface="+mj-lt"/>
                <a:ea typeface="Times New Roman" panose="02020603050405020304" pitchFamily="18" charset="0"/>
              </a:rPr>
              <a:t>w określonych miejscach na każdym osiedlu.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6FC1E8-DDC3-46BB-B207-7AA54E535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380" y="1877928"/>
            <a:ext cx="5609524" cy="355238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F04E222-8055-44B3-BF01-CD5596E57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528" y="5085184"/>
            <a:ext cx="8648675" cy="71679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7D774FE-F01E-4FB3-AD85-A7F7D55EC6D2}"/>
              </a:ext>
            </a:extLst>
          </p:cNvPr>
          <p:cNvSpPr txBox="1"/>
          <p:nvPr/>
        </p:nvSpPr>
        <p:spPr>
          <a:xfrm>
            <a:off x="1003746" y="518913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www.powietrze.kedzierzynkozle.pl </a:t>
            </a:r>
          </a:p>
        </p:txBody>
      </p:sp>
    </p:spTree>
    <p:extLst>
      <p:ext uri="{BB962C8B-B14F-4D97-AF65-F5344CB8AC3E}">
        <p14:creationId xmlns:p14="http://schemas.microsoft.com/office/powerpoint/2010/main" val="134777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13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Dodatkowe inicjatywy na rzecz poprawy jakości powietrza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A874C1E-BBBB-4819-BE64-62110252C5F8}"/>
              </a:ext>
            </a:extLst>
          </p:cNvPr>
          <p:cNvSpPr txBox="1"/>
          <p:nvPr/>
        </p:nvSpPr>
        <p:spPr>
          <a:xfrm>
            <a:off x="395537" y="158549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/>
              <a:t>Prezydent miasta Kędzierzyn-Koźle zwróciła się do Marszałka Województwa Opolskiego oraz radnych Sejmiku Województwa Opolskiego </a:t>
            </a:r>
            <a:r>
              <a:rPr lang="pl-PL" sz="1400" b="1" dirty="0"/>
              <a:t>o przeanalizowanie wdrożenia bardziej restrykcyjnych działań w zakresie ochrony powietrza</a:t>
            </a:r>
            <a:r>
              <a:rPr lang="pl-PL" sz="140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/>
              <a:t>Władze miasta zaproponowały </a:t>
            </a:r>
            <a:r>
              <a:rPr lang="pl-PL" sz="1400" b="1" dirty="0"/>
              <a:t>ustalenie terminu, do którego wszystkie niespełniające wymagań instalacje grzewcze mają zostać zlikwidowane oraz zwiększenie poziomu dofinansowania ze środków unijnych wymiany systemów grzewczych</a:t>
            </a:r>
            <a:r>
              <a:rPr lang="pl-PL" sz="1400" dirty="0"/>
              <a:t>, aby w połączeniu </a:t>
            </a:r>
            <a:br>
              <a:rPr lang="pl-PL" sz="1400" dirty="0"/>
            </a:br>
            <a:r>
              <a:rPr lang="pl-PL" sz="1400" dirty="0"/>
              <a:t>z dotacjami gmin pokryć mieszkańcom 100% wydatków poniesionych na inwestycje.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E90114D-85B2-4E8B-99DA-00A536283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717032"/>
            <a:ext cx="4516584" cy="20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14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Przedsięwzięcia na rzecz jakości powietrza docenione przez ekspertów 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5858BE-2D5A-4A6E-95E7-A425CF2AFBF5}"/>
              </a:ext>
            </a:extLst>
          </p:cNvPr>
          <p:cNvSpPr txBox="1"/>
          <p:nvPr/>
        </p:nvSpPr>
        <p:spPr>
          <a:xfrm>
            <a:off x="395537" y="1564502"/>
            <a:ext cx="8358757" cy="237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</a:rPr>
              <a:t>Dziś w Warszawie Kędzierzyn-Koźle odbiera nagrodę za zajęcie </a:t>
            </a:r>
            <a:r>
              <a:rPr lang="pl-PL" sz="1400" b="1" dirty="0">
                <a:latin typeface="+mj-lt"/>
              </a:rPr>
              <a:t>pierwszego miejsca </a:t>
            </a:r>
            <a:r>
              <a:rPr lang="pl-PL" sz="1400" dirty="0">
                <a:latin typeface="+mj-lt"/>
              </a:rPr>
              <a:t>w</a:t>
            </a:r>
            <a:r>
              <a:rPr lang="pl-PL" sz="1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1400" dirty="0">
                <a:latin typeface="+mj-lt"/>
                <a:ea typeface="Times New Roman" panose="02020603050405020304" pitchFamily="18" charset="0"/>
              </a:rPr>
              <a:t>siódmej edycji konkursu Eco-Miasto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>
                <a:latin typeface="+mj-lt"/>
                <a:ea typeface="Times New Roman" panose="02020603050405020304" pitchFamily="18" charset="0"/>
              </a:rPr>
              <a:t>organizowanego przez </a:t>
            </a:r>
            <a:r>
              <a:rPr lang="pl-PL" sz="1400" dirty="0">
                <a:effectLst/>
                <a:latin typeface="+mj-lt"/>
                <a:ea typeface="Calibri" panose="020F0502020204030204" pitchFamily="34" charset="0"/>
              </a:rPr>
              <a:t>Ambasadę Francji w Polsce oraz Centrum UNEP/GRID Warszawa. </a:t>
            </a:r>
          </a:p>
          <a:p>
            <a:endParaRPr lang="pl-PL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</a:rPr>
              <a:t>W kategorii zieleń miejska najwyżej została oceniona realizacja miejskiego projektu </a:t>
            </a:r>
            <a:r>
              <a:rPr lang="pl-PL" sz="1400" dirty="0">
                <a:effectLst/>
                <a:latin typeface="+mj-lt"/>
                <a:ea typeface="Calibri" panose="020F0502020204030204" pitchFamily="34" charset="0"/>
              </a:rPr>
              <a:t>„Poprawa </a:t>
            </a:r>
            <a:r>
              <a:rPr lang="pl-PL" sz="1400" dirty="0">
                <a:latin typeface="+mj-lt"/>
                <a:ea typeface="Calibri" panose="020F0502020204030204" pitchFamily="34" charset="0"/>
              </a:rPr>
              <a:t>jakości środowiska miejskiego w Kędzierzynie-Koźlu poprzez rozwój terenów zielonych etap I”.</a:t>
            </a:r>
            <a:endParaRPr lang="pl-PL" sz="1400" dirty="0"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1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pl-PL" sz="1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BEEC89-40B7-4547-B5AB-480CD06CD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60980"/>
            <a:ext cx="3600400" cy="24002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28C64F9-68E0-402C-933F-B4B78A3D6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284984"/>
            <a:ext cx="4028571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15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D6CA685-2624-4A30-90B4-7FF1010F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44" y="2691907"/>
            <a:ext cx="7127912" cy="14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dirty="0">
                <a:solidFill>
                  <a:srgbClr val="002157"/>
                </a:solidFill>
              </a:rPr>
              <a:t>Dziękuję za uwagę</a:t>
            </a:r>
          </a:p>
          <a:p>
            <a:pPr>
              <a:lnSpc>
                <a:spcPct val="200000"/>
              </a:lnSpc>
            </a:pPr>
            <a:endParaRPr lang="pl-PL" sz="2000" b="1" dirty="0">
              <a:solidFill>
                <a:srgbClr val="00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2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</a:t>
            </a:r>
            <a:endParaRPr lang="pl-PL" sz="900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F90F904-C0CE-4812-89D0-8F7B32F2A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7984" y="1501825"/>
            <a:ext cx="3744416" cy="376277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F500B795-60AC-4FDC-ADE4-8EA65FC0A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133" y="2683297"/>
            <a:ext cx="3765875" cy="201398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363C30AD-269D-42F2-990C-29AE4A6A3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304" y="4771524"/>
            <a:ext cx="3260648" cy="38566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Źródła zanieczyszczeń: pyły PM10, PM2,5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56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3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707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Stężenia pyłu PM10 w Kędzierzynie-Koźlu w latach 2011-2020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A5004E0-CC00-4E4D-8145-5CFCF08E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788" y="2143269"/>
            <a:ext cx="7124700" cy="313372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F89ED16-6208-4607-B1E4-0725C0C16A61}"/>
              </a:ext>
            </a:extLst>
          </p:cNvPr>
          <p:cNvSpPr txBox="1"/>
          <p:nvPr/>
        </p:nvSpPr>
        <p:spPr>
          <a:xfrm>
            <a:off x="2483768" y="1889353"/>
            <a:ext cx="66967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39,9          40,5          38,7            39              31             34            35              37             28            23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02C18D2A-9AB3-4959-9DBA-F1DFB2491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750" y="4152247"/>
            <a:ext cx="3991041" cy="749832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2DB06D-1950-4FBB-8179-3EE09BD7316E}"/>
              </a:ext>
            </a:extLst>
          </p:cNvPr>
          <p:cNvSpPr txBox="1"/>
          <p:nvPr/>
        </p:nvSpPr>
        <p:spPr>
          <a:xfrm>
            <a:off x="2406640" y="5148148"/>
            <a:ext cx="6537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2011          2012          2013         2014          2015        2016         2017         2018          2019</a:t>
            </a:r>
            <a:r>
              <a:rPr lang="pl-PL" sz="1050" dirty="0">
                <a:solidFill>
                  <a:srgbClr val="0070C0"/>
                </a:solidFill>
              </a:rPr>
              <a:t>        </a:t>
            </a:r>
            <a:r>
              <a:rPr lang="pl-PL" sz="1050" dirty="0"/>
              <a:t>2020</a:t>
            </a:r>
            <a:r>
              <a:rPr lang="pl-PL" sz="105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77FB86B-F6B5-400C-AF12-5B0C65AB3DD9}"/>
              </a:ext>
            </a:extLst>
          </p:cNvPr>
          <p:cNvSpPr txBox="1"/>
          <p:nvPr/>
        </p:nvSpPr>
        <p:spPr>
          <a:xfrm>
            <a:off x="467544" y="539374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3399FF"/>
                </a:solidFill>
              </a:rPr>
              <a:t>* dane za okres od stycznia do sierpnia 2020 r.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04481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81329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4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707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Stężenia pyłu PM2,5 w Kędzierzynie-Koźlu w latach 2011-2020</a:t>
            </a:r>
            <a:endParaRPr lang="pl-PL" dirty="0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02C18D2A-9AB3-4959-9DBA-F1DFB2491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750" y="4152247"/>
            <a:ext cx="3991041" cy="749832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2DB06D-1950-4FBB-8179-3EE09BD7316E}"/>
              </a:ext>
            </a:extLst>
          </p:cNvPr>
          <p:cNvSpPr txBox="1"/>
          <p:nvPr/>
        </p:nvSpPr>
        <p:spPr>
          <a:xfrm>
            <a:off x="2406640" y="5148148"/>
            <a:ext cx="6537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2011          2012          2013         2014          2015        2016         2017         2018          2019</a:t>
            </a:r>
            <a:r>
              <a:rPr lang="pl-PL" sz="1050" dirty="0">
                <a:solidFill>
                  <a:srgbClr val="0070C0"/>
                </a:solidFill>
              </a:rPr>
              <a:t>        </a:t>
            </a:r>
            <a:r>
              <a:rPr lang="pl-PL" sz="1050" dirty="0"/>
              <a:t>2020</a:t>
            </a:r>
            <a:r>
              <a:rPr lang="pl-PL" sz="105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77FB86B-F6B5-400C-AF12-5B0C65AB3DD9}"/>
              </a:ext>
            </a:extLst>
          </p:cNvPr>
          <p:cNvSpPr txBox="1"/>
          <p:nvPr/>
        </p:nvSpPr>
        <p:spPr>
          <a:xfrm>
            <a:off x="467544" y="539374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3399FF"/>
                </a:solidFill>
              </a:rPr>
              <a:t>* dane za okres od stycznia do sierpnia 2020 r.</a:t>
            </a:r>
            <a:endParaRPr lang="pl-PL" sz="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348655-D007-4FB0-A8DB-B1F9A3036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796" y="2243668"/>
            <a:ext cx="6886575" cy="24955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92DA0DB-B29C-4EFE-97FB-6F228DB392FA}"/>
              </a:ext>
            </a:extLst>
          </p:cNvPr>
          <p:cNvSpPr txBox="1"/>
          <p:nvPr/>
        </p:nvSpPr>
        <p:spPr>
          <a:xfrm>
            <a:off x="2555776" y="1878940"/>
            <a:ext cx="6336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28,7          30,1           32,9            31              27            27             28             29             20            15</a:t>
            </a:r>
          </a:p>
        </p:txBody>
      </p:sp>
    </p:spTree>
    <p:extLst>
      <p:ext uri="{BB962C8B-B14F-4D97-AF65-F5344CB8AC3E}">
        <p14:creationId xmlns:p14="http://schemas.microsoft.com/office/powerpoint/2010/main" val="286152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5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Średnioroczne stężenia benzenu w Kędzierzynie-Koźlu w latach 2005-2020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6AD2A1-9B0F-4031-A605-9A34DCDAB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543175"/>
            <a:ext cx="8286750" cy="17716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62309F1-F386-4088-A3B8-EDE8A0B3476B}"/>
              </a:ext>
            </a:extLst>
          </p:cNvPr>
          <p:cNvSpPr txBox="1"/>
          <p:nvPr/>
        </p:nvSpPr>
        <p:spPr>
          <a:xfrm>
            <a:off x="323528" y="229430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Średnioroczne stężenie </a:t>
            </a:r>
          </a:p>
          <a:p>
            <a:r>
              <a:rPr lang="pl-PL" sz="1000" dirty="0"/>
              <a:t>benzenu [µg/m³]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39035EB-723F-4760-B86B-498188502C35}"/>
              </a:ext>
            </a:extLst>
          </p:cNvPr>
          <p:cNvSpPr txBox="1"/>
          <p:nvPr/>
        </p:nvSpPr>
        <p:spPr>
          <a:xfrm>
            <a:off x="323528" y="336918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Dopuszczalne </a:t>
            </a:r>
          </a:p>
          <a:p>
            <a:r>
              <a:rPr lang="pl-PL" sz="1000" dirty="0"/>
              <a:t>średnioroczne </a:t>
            </a:r>
          </a:p>
          <a:p>
            <a:r>
              <a:rPr lang="pl-PL" sz="1000" dirty="0"/>
              <a:t>stężenie benzenu</a:t>
            </a:r>
          </a:p>
          <a:p>
            <a:r>
              <a:rPr lang="pl-PL" sz="1000" dirty="0"/>
              <a:t>[5µg/m³]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911AD1B-0B4D-46DC-9102-6DAD005185CA}"/>
              </a:ext>
            </a:extLst>
          </p:cNvPr>
          <p:cNvSpPr txBox="1"/>
          <p:nvPr/>
        </p:nvSpPr>
        <p:spPr>
          <a:xfrm>
            <a:off x="323528" y="4391485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Rok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B84534A-839E-45E9-A385-9BF821ABC246}"/>
              </a:ext>
            </a:extLst>
          </p:cNvPr>
          <p:cNvSpPr txBox="1"/>
          <p:nvPr/>
        </p:nvSpPr>
        <p:spPr>
          <a:xfrm>
            <a:off x="1763688" y="2276872"/>
            <a:ext cx="7308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 </a:t>
            </a:r>
            <a:r>
              <a:rPr lang="pl-PL" sz="1100" b="1" dirty="0"/>
              <a:t>13,1     12,4    6,5      10,8     6,9      9,7     12,4      9,0      4,9       4,9      2,8      4,9      3,5       3,4      2,8      2,4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C17B546-F6D4-4A51-8EBF-C39ABFD2AFD8}"/>
              </a:ext>
            </a:extLst>
          </p:cNvPr>
          <p:cNvSpPr txBox="1"/>
          <p:nvPr/>
        </p:nvSpPr>
        <p:spPr>
          <a:xfrm>
            <a:off x="1800200" y="4365104"/>
            <a:ext cx="7308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2005      2006      2007     2008      2009      2010     2011      2012      2013      2014      2015     2016      2017      2018     2019       2020</a:t>
            </a:r>
            <a:r>
              <a:rPr lang="pl-PL" sz="900" dirty="0">
                <a:solidFill>
                  <a:srgbClr val="3399FF"/>
                </a:solidFill>
              </a:rPr>
              <a:t>*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0F68724-DA3D-4F01-9102-2FBB3A9AD380}"/>
              </a:ext>
            </a:extLst>
          </p:cNvPr>
          <p:cNvSpPr txBox="1"/>
          <p:nvPr/>
        </p:nvSpPr>
        <p:spPr>
          <a:xfrm>
            <a:off x="467544" y="539374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3399FF"/>
                </a:solidFill>
              </a:rPr>
              <a:t>* dane za okres od stycznia do sierpnia 2020 r.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8134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6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Wpływ benzenu na organizm ludzki w zależności od stężenia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24B601-36CA-4409-B7D6-1DC547007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9" y="1700808"/>
            <a:ext cx="4010025" cy="36004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30313D99-8957-4737-BACD-1EC94E5F5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1800" y="2000766"/>
            <a:ext cx="132090" cy="13209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EED066B3-913E-4DEA-8473-1E42FB51A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1758" y="2576830"/>
            <a:ext cx="132090" cy="13209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FB40B695-8B6B-4966-AC7D-A66B0E7CCB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7864" y="3080886"/>
            <a:ext cx="132090" cy="13209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478A32B9-E6C8-4F9A-B0F5-5339252CBE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7904" y="3723128"/>
            <a:ext cx="137920" cy="137920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36685FB6-4EAD-49B8-9A22-7A7FBF8659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67944" y="4299192"/>
            <a:ext cx="137920" cy="137920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E70F88E3-9C88-4562-B304-4993AC6F3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55976" y="4803248"/>
            <a:ext cx="137920" cy="137920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DA9035D-5BA8-44E0-87ED-7FAD1B9A710C}"/>
              </a:ext>
            </a:extLst>
          </p:cNvPr>
          <p:cNvSpPr txBox="1"/>
          <p:nvPr/>
        </p:nvSpPr>
        <p:spPr>
          <a:xfrm>
            <a:off x="2956813" y="1964159"/>
            <a:ext cx="51681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Średnioroczne stężenie benzenu w Kędzierzynie-Koźlu w 2020 r.</a:t>
            </a:r>
            <a:r>
              <a:rPr lang="pl-PL" sz="1000" dirty="0">
                <a:solidFill>
                  <a:srgbClr val="0070C0"/>
                </a:solidFill>
              </a:rPr>
              <a:t>*</a:t>
            </a:r>
          </a:p>
          <a:p>
            <a:r>
              <a:rPr lang="pl-PL" sz="900" dirty="0">
                <a:solidFill>
                  <a:srgbClr val="0070C0"/>
                </a:solidFill>
              </a:rPr>
              <a:t>dane za okres od stycznia do sierpnia 2020 r.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5180542-1B4C-4099-8159-AF61D374FC12}"/>
              </a:ext>
            </a:extLst>
          </p:cNvPr>
          <p:cNvSpPr txBox="1"/>
          <p:nvPr/>
        </p:nvSpPr>
        <p:spPr>
          <a:xfrm>
            <a:off x="3257772" y="2473151"/>
            <a:ext cx="5168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Dopuszczalne średnioroczne stężenie benzenu</a:t>
            </a:r>
            <a:r>
              <a:rPr lang="pl-PL" sz="1400" dirty="0"/>
              <a:t>.</a:t>
            </a:r>
            <a:endParaRPr lang="pl-PL" sz="1400" dirty="0">
              <a:solidFill>
                <a:srgbClr val="0070C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3ADF049-7F72-4DDF-B211-21DD9A9AE63A}"/>
              </a:ext>
            </a:extLst>
          </p:cNvPr>
          <p:cNvSpPr txBox="1"/>
          <p:nvPr/>
        </p:nvSpPr>
        <p:spPr>
          <a:xfrm>
            <a:off x="3565960" y="3019018"/>
            <a:ext cx="5168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Według Centralnego  Instytutu Ochrony Pracy - Państwowego Instytutu Badawczego</a:t>
            </a:r>
          </a:p>
          <a:p>
            <a:r>
              <a:rPr lang="pl-PL" sz="1000" dirty="0"/>
              <a:t>po 8-godzinnym działaniu takiego stężenia benzenu obserwuje się pierwsze skutki jego wpływu na ludzki organizm.</a:t>
            </a:r>
            <a:endParaRPr lang="pl-PL" sz="1000" dirty="0">
              <a:solidFill>
                <a:srgbClr val="0070C0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E013D8F-BA51-434A-832F-3CAAE2F351BF}"/>
              </a:ext>
            </a:extLst>
          </p:cNvPr>
          <p:cNvSpPr txBox="1"/>
          <p:nvPr/>
        </p:nvSpPr>
        <p:spPr>
          <a:xfrm>
            <a:off x="3954991" y="3615407"/>
            <a:ext cx="479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Dopiero przy utrzymaniu takiego stężenia przez 5 godzin można zaobserwować pierwsze objawy zatrucia organizmu przez benzen</a:t>
            </a:r>
            <a:r>
              <a:rPr lang="pl-PL" sz="1300" dirty="0"/>
              <a:t>.</a:t>
            </a:r>
            <a:endParaRPr lang="pl-PL" sz="1300" dirty="0">
              <a:solidFill>
                <a:srgbClr val="0070C0"/>
              </a:solidFill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B2E766F-2E74-4833-B3B0-74306FDE4349}"/>
              </a:ext>
            </a:extLst>
          </p:cNvPr>
          <p:cNvSpPr txBox="1"/>
          <p:nvPr/>
        </p:nvSpPr>
        <p:spPr>
          <a:xfrm>
            <a:off x="4283968" y="4190891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Poziom stężenia, który rzeczywiście mógłby wywołać odczuwalny ból.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484843A4-26C7-49C8-9FEB-0F48B2272449}"/>
              </a:ext>
            </a:extLst>
          </p:cNvPr>
          <p:cNvSpPr txBox="1"/>
          <p:nvPr/>
        </p:nvSpPr>
        <p:spPr>
          <a:xfrm>
            <a:off x="4572000" y="475708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Kontakt człowieka z tak wysokim stężeniem mógłby spowodować śmierć.</a:t>
            </a:r>
          </a:p>
          <a:p>
            <a:r>
              <a:rPr lang="pl-PL" sz="1000" b="1" dirty="0"/>
              <a:t>W powietrzu atmosferycznym takie chmury jednak nie występują.</a:t>
            </a:r>
            <a:endParaRPr lang="pl-PL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1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7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Najwyższe piki benzenu w 2020 roku</a:t>
            </a:r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94AD276-A3D3-4D1E-B9F9-3D8131D70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556792"/>
            <a:ext cx="8905875" cy="2124075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9BBB8692-8A96-4A6F-820E-F9B01DBE6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3789040"/>
            <a:ext cx="8905875" cy="2066925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1C33978-5462-46A7-B495-3B7CD1032FA5}"/>
              </a:ext>
            </a:extLst>
          </p:cNvPr>
          <p:cNvSpPr txBox="1"/>
          <p:nvPr/>
        </p:nvSpPr>
        <p:spPr>
          <a:xfrm>
            <a:off x="539552" y="1556608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16.01.2020 r., godzina 23:00 – 94,2 µg/m³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35A2594-AF41-46C9-BDAA-45C53D5FAA17}"/>
              </a:ext>
            </a:extLst>
          </p:cNvPr>
          <p:cNvSpPr txBox="1"/>
          <p:nvPr/>
        </p:nvSpPr>
        <p:spPr>
          <a:xfrm>
            <a:off x="539551" y="3702174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09.04.2020 r., godzina 3:00 – 106,7 µg/m³</a:t>
            </a:r>
          </a:p>
        </p:txBody>
      </p:sp>
    </p:spTree>
    <p:extLst>
      <p:ext uri="{BB962C8B-B14F-4D97-AF65-F5344CB8AC3E}">
        <p14:creationId xmlns:p14="http://schemas.microsoft.com/office/powerpoint/2010/main" val="149786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8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Najwyższe piki benzenu w 2020 roku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CD3B7FD-3A3F-44A4-ADDC-A87743C48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3717032"/>
            <a:ext cx="8924925" cy="20002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0895ECF-2477-428F-9D5D-1CCED3696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75" y="1556792"/>
            <a:ext cx="8767450" cy="200025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2E827BA-3242-450C-B0FF-0D77F8383662}"/>
              </a:ext>
            </a:extLst>
          </p:cNvPr>
          <p:cNvSpPr txBox="1"/>
          <p:nvPr/>
        </p:nvSpPr>
        <p:spPr>
          <a:xfrm>
            <a:off x="539551" y="3702174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01.08.2020 r., godzina 4:00 – 153,4 µg/m³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82FA1F8-0709-45D5-918F-419B4BB10D0B}"/>
              </a:ext>
            </a:extLst>
          </p:cNvPr>
          <p:cNvSpPr txBox="1"/>
          <p:nvPr/>
        </p:nvSpPr>
        <p:spPr>
          <a:xfrm>
            <a:off x="539552" y="1556608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27.04.2020 r., godzina 4:00 – 90,3 µg/m³</a:t>
            </a:r>
          </a:p>
        </p:txBody>
      </p:sp>
    </p:spTree>
    <p:extLst>
      <p:ext uri="{BB962C8B-B14F-4D97-AF65-F5344CB8AC3E}">
        <p14:creationId xmlns:p14="http://schemas.microsoft.com/office/powerpoint/2010/main" val="249001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zara_f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432048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A833C7A-1DFD-45A7-988B-C12CFF887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5072"/>
            <a:ext cx="1944215" cy="7783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DBE99D-4B8F-4201-B5AF-CCFBCCB83A0A}"/>
              </a:ext>
            </a:extLst>
          </p:cNvPr>
          <p:cNvSpPr txBox="1"/>
          <p:nvPr/>
        </p:nvSpPr>
        <p:spPr>
          <a:xfrm>
            <a:off x="2843808" y="6366520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441A34-60DB-4CE4-9156-C2355BF91068}" type="slidenum">
              <a:rPr lang="pl-PL" sz="900" smtClean="0">
                <a:solidFill>
                  <a:schemeClr val="accent2"/>
                </a:solidFill>
              </a:rPr>
              <a:pPr algn="r"/>
              <a:t>9</a:t>
            </a:fld>
            <a:r>
              <a:rPr lang="pl-PL" sz="900" b="1" dirty="0">
                <a:solidFill>
                  <a:schemeClr val="accent2"/>
                </a:solidFill>
              </a:rPr>
              <a:t> </a:t>
            </a:r>
            <a:r>
              <a:rPr lang="pl-PL" sz="900" dirty="0">
                <a:solidFill>
                  <a:schemeClr val="accent2"/>
                </a:solidFill>
              </a:rPr>
              <a:t>/15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893C5F-9F45-41B1-9D3B-8B85632E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45839"/>
            <a:ext cx="4320480" cy="3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00" b="1" dirty="0">
                <a:solidFill>
                  <a:srgbClr val="002060"/>
                </a:solidFill>
              </a:rPr>
              <a:t>Czyste powietrze – Nasza wspólna sprawa</a:t>
            </a:r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B940E6A-7FCC-4283-A930-6B7FFA59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432048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F05579-30BC-41FE-BFC0-3E4C25EB8846}"/>
              </a:ext>
            </a:extLst>
          </p:cNvPr>
          <p:cNvSpPr txBox="1"/>
          <p:nvPr/>
        </p:nvSpPr>
        <p:spPr>
          <a:xfrm>
            <a:off x="2339752" y="6381328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1" dirty="0">
                <a:solidFill>
                  <a:srgbClr val="002157"/>
                </a:solidFill>
              </a:rPr>
              <a:t>wrzesień 2020   /   www.kedzierzynkozle.pl                                  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3D71B5-8615-45A8-B76D-B4E237778E81}"/>
              </a:ext>
            </a:extLst>
          </p:cNvPr>
          <p:cNvSpPr txBox="1"/>
          <p:nvPr/>
        </p:nvSpPr>
        <p:spPr>
          <a:xfrm>
            <a:off x="307750" y="1058359"/>
            <a:ext cx="84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157"/>
                </a:solidFill>
              </a:rPr>
              <a:t>Najwyższe piki benzenu w 2020 roku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16780C2-4271-494D-A863-A8C7A9119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556792"/>
            <a:ext cx="8905875" cy="200977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54E4311-D152-4EAC-A327-3BF0C4A80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3713956"/>
            <a:ext cx="8905875" cy="201930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4A0175D-4EF7-44E1-8BB2-0D2EC6A836AE}"/>
              </a:ext>
            </a:extLst>
          </p:cNvPr>
          <p:cNvSpPr txBox="1"/>
          <p:nvPr/>
        </p:nvSpPr>
        <p:spPr>
          <a:xfrm>
            <a:off x="539552" y="1556608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04.09.2020 r., godzina 1:00 – 131,9 µg/m³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A874C1E-BBBB-4819-BE64-62110252C5F8}"/>
              </a:ext>
            </a:extLst>
          </p:cNvPr>
          <p:cNvSpPr txBox="1"/>
          <p:nvPr/>
        </p:nvSpPr>
        <p:spPr>
          <a:xfrm>
            <a:off x="539551" y="3702174"/>
            <a:ext cx="415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15.09.2020 r., godzina 7:00 – 85,6 µg/m³</a:t>
            </a:r>
          </a:p>
        </p:txBody>
      </p:sp>
    </p:spTree>
    <p:extLst>
      <p:ext uri="{BB962C8B-B14F-4D97-AF65-F5344CB8AC3E}">
        <p14:creationId xmlns:p14="http://schemas.microsoft.com/office/powerpoint/2010/main" val="4053233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3668</TotalTime>
  <Words>1007</Words>
  <Application>Microsoft Office PowerPoint</Application>
  <PresentationFormat>Pokaz na ekranie (4:3)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Prezentacja1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TG</dc:creator>
  <cp:lastModifiedBy>Piotr Pękala</cp:lastModifiedBy>
  <cp:revision>386</cp:revision>
  <dcterms:created xsi:type="dcterms:W3CDTF">2015-09-14T10:16:22Z</dcterms:created>
  <dcterms:modified xsi:type="dcterms:W3CDTF">2020-09-18T07:03:57Z</dcterms:modified>
</cp:coreProperties>
</file>