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jYlOi6Od/GZlkt+n1erWXYkREt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06083650190116"/>
          <c:y val="0.24688796680497926"/>
          <c:w val="0.46768060836501901"/>
          <c:h val="0.510373443983402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Wsch.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explosion val="7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CE6-4F85-B9B2-941BC564DA42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E6-4F85-B9B2-941BC564DA42}"/>
              </c:ext>
            </c:extLst>
          </c:dPt>
          <c:dPt>
            <c:idx val="2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9416-40A4-943F-9AEE8F612D29}"/>
              </c:ext>
            </c:extLst>
          </c:dPt>
          <c:dLbls>
            <c:dLbl>
              <c:idx val="0"/>
              <c:layout>
                <c:manualLayout>
                  <c:x val="1.3128250052332105E-2"/>
                  <c:y val="8.03043016770237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22C94A-2732-450B-B195-1C18391D9D20}" type="CATEGORYNAME">
                      <a:rPr lang="en-US"/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[NAZWA KATEGORII]</a:t>
                    </a:fld>
                    <a:endParaRPr lang="en-US" dirty="0"/>
                  </a:p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21,25 %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6054966734633642"/>
                      <c:h val="0.1764951532212219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CE6-4F85-B9B2-941BC564DA42}"/>
                </c:ext>
              </c:extLst>
            </c:dLbl>
            <c:dLbl>
              <c:idx val="1"/>
              <c:layout>
                <c:manualLayout>
                  <c:x val="9.5024698813574851E-2"/>
                  <c:y val="-2.142944504945611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E6E5D2C-D7FD-4276-AE8B-A97183DD7630}" type="CATEGORYNAME">
                      <a:rPr lang="en-US"/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[NAZWA KATEGORII]</a:t>
                    </a:fld>
                    <a:endParaRPr lang="en-US" dirty="0"/>
                  </a:p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76,18 %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488913790415002"/>
                      <c:h val="0.134652023949056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CE6-4F85-B9B2-941BC564DA42}"/>
                </c:ext>
              </c:extLst>
            </c:dLbl>
            <c:dLbl>
              <c:idx val="2"/>
              <c:layout>
                <c:manualLayout>
                  <c:x val="2.5060877656055452E-2"/>
                  <c:y val="2.5166557568890597E-2"/>
                </c:manualLayout>
              </c:layout>
              <c:tx>
                <c:rich>
                  <a:bodyPr/>
                  <a:lstStyle/>
                  <a:p>
                    <a:fld id="{472F7624-A076-45DA-8F56-219B78278AF6}" type="CATEGORYNAME">
                      <a:rPr lang="en-US" smtClean="0"/>
                      <a:pPr/>
                      <a:t>[NAZWA KATEGORII]</a:t>
                    </a:fld>
                    <a:endParaRPr lang="en-US" baseline="0" dirty="0"/>
                  </a:p>
                  <a:p>
                    <a:r>
                      <a:rPr lang="en-US" baseline="0" dirty="0"/>
                      <a:t> 2,5 %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055630695434933"/>
                      <c:h val="0.132280104828002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9416-40A4-943F-9AEE8F612D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Wydatki majątkowe</c:v>
                </c:pt>
                <c:pt idx="1">
                  <c:v>Wydatki bieżące</c:v>
                </c:pt>
                <c:pt idx="2">
                  <c:v>Rozchody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108.47</c:v>
                </c:pt>
                <c:pt idx="1">
                  <c:v>342.64</c:v>
                </c:pt>
                <c:pt idx="2">
                  <c:v>12.39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E6-4F85-B9B2-941BC564DA4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explosion val="7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CE6-4F85-B9B2-941BC564DA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CE6-4F85-B9B2-941BC564DA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845-4511-A092-3D68D8355A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Wydatki majątkowe</c:v>
                </c:pt>
                <c:pt idx="1">
                  <c:v>Wydatki bieżące</c:v>
                </c:pt>
                <c:pt idx="2">
                  <c:v>Rozchody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5-9CE6-4F85-B9B2-941BC564DA4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pieChart>
        <c:varyColors val="1"/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CE6-4F85-B9B2-941BC564DA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CE6-4F85-B9B2-941BC564DA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845-4511-A092-3D68D8355AB9}"/>
              </c:ext>
            </c:extLst>
          </c:dPt>
          <c:cat>
            <c:strRef>
              <c:f>Sheet1!$B$1:$D$1</c:f>
              <c:strCache>
                <c:ptCount val="3"/>
                <c:pt idx="0">
                  <c:v>Wydatki majątkowe</c:v>
                </c:pt>
                <c:pt idx="1">
                  <c:v>Wydatki bieżące</c:v>
                </c:pt>
                <c:pt idx="2">
                  <c:v>Rozchody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9CE6-4F85-B9B2-941BC564DA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l-PL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260" name="Google Shape;260;p1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1" name="Google Shape;261;p10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282" name="Google Shape;282;p1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p11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315" name="Google Shape;315;p1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p12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348" name="Google Shape;348;p1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p13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370" name="Google Shape;370;p1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1" name="Google Shape;371;p14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384" name="Google Shape;384;p1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p15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eabca647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eabca647bd_0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g3eabca647bd_0_0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ead32c7e0e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ead32c7e0e_0_7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g3ead32c7e0e_0_76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ead32c7e0e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3ead32c7e0e_0_88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g3ead32c7e0e_0_88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489" name="Google Shape;489;p1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0" name="Google Shape;490;p16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l-PL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l-PL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3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l-PL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p4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l-PL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5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164" name="Google Shape;164;p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6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177" name="Google Shape;177;p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p7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210" name="Google Shape;210;p29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p29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227" name="Google Shape;227;p9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9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5888"/>
            <a:ext cx="9144000" cy="43338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8459788" y="6381750"/>
            <a:ext cx="36036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971600" y="1790851"/>
            <a:ext cx="72009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WYKONANIE BUDŻETU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MIASTA KĘDZIERZYN-KOŹLE </a:t>
            </a:r>
            <a:br>
              <a:rPr lang="pl-PL"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-PL"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ZA ROK 2025</a:t>
            </a:r>
            <a:endParaRPr sz="3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0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0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0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0"/>
          <p:cNvSpPr txBox="1"/>
          <p:nvPr/>
        </p:nvSpPr>
        <p:spPr>
          <a:xfrm>
            <a:off x="8388424" y="6423025"/>
            <a:ext cx="504751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10/19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0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9" name="Google Shape;269;p10"/>
          <p:cNvCxnSpPr/>
          <p:nvPr/>
        </p:nvCxnSpPr>
        <p:spPr>
          <a:xfrm>
            <a:off x="5792955" y="3401871"/>
            <a:ext cx="2736999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0" name="Google Shape;270;p10"/>
          <p:cNvSpPr txBox="1"/>
          <p:nvPr/>
        </p:nvSpPr>
        <p:spPr>
          <a:xfrm>
            <a:off x="4932040" y="2825807"/>
            <a:ext cx="44588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WYPŁATA ODSZKODOWAŃ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ZA PRZEJĘTE GRUNTY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p10" title="666_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4050" y="738875"/>
            <a:ext cx="5667287" cy="4006938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0"/>
          <p:cNvSpPr txBox="1"/>
          <p:nvPr/>
        </p:nvSpPr>
        <p:spPr>
          <a:xfrm>
            <a:off x="672701" y="4271520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0"/>
          <p:cNvSpPr txBox="1"/>
          <p:nvPr/>
        </p:nvSpPr>
        <p:spPr>
          <a:xfrm>
            <a:off x="1576286" y="4244862"/>
            <a:ext cx="1367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0"/>
          <p:cNvSpPr txBox="1"/>
          <p:nvPr/>
        </p:nvSpPr>
        <p:spPr>
          <a:xfrm>
            <a:off x="3202301" y="4244841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 txBox="1"/>
          <p:nvPr/>
        </p:nvSpPr>
        <p:spPr>
          <a:xfrm>
            <a:off x="1767989" y="3510065"/>
            <a:ext cx="1110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423 960,91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0"/>
          <p:cNvSpPr txBox="1"/>
          <p:nvPr/>
        </p:nvSpPr>
        <p:spPr>
          <a:xfrm>
            <a:off x="558216" y="3740785"/>
            <a:ext cx="1008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233 449,59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0"/>
          <p:cNvSpPr txBox="1"/>
          <p:nvPr/>
        </p:nvSpPr>
        <p:spPr>
          <a:xfrm>
            <a:off x="2983390" y="1650643"/>
            <a:ext cx="1110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1 649 598,74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0"/>
          <p:cNvSpPr txBox="1"/>
          <p:nvPr/>
        </p:nvSpPr>
        <p:spPr>
          <a:xfrm>
            <a:off x="4251583" y="1993543"/>
            <a:ext cx="1110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1 242 214,84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0"/>
          <p:cNvSpPr txBox="1"/>
          <p:nvPr/>
        </p:nvSpPr>
        <p:spPr>
          <a:xfrm>
            <a:off x="4443276" y="4237987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1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1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1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1"/>
          <p:cNvSpPr txBox="1"/>
          <p:nvPr/>
        </p:nvSpPr>
        <p:spPr>
          <a:xfrm>
            <a:off x="8388424" y="6423025"/>
            <a:ext cx="504751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11/19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1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1" name="Google Shape;291;p11"/>
          <p:cNvCxnSpPr/>
          <p:nvPr/>
        </p:nvCxnSpPr>
        <p:spPr>
          <a:xfrm>
            <a:off x="5943451" y="2564904"/>
            <a:ext cx="2666211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2" name="Google Shape;292;p11"/>
          <p:cNvCxnSpPr/>
          <p:nvPr/>
        </p:nvCxnSpPr>
        <p:spPr>
          <a:xfrm>
            <a:off x="720042" y="5229200"/>
            <a:ext cx="2376263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3" name="Google Shape;293;p11"/>
          <p:cNvSpPr txBox="1"/>
          <p:nvPr/>
        </p:nvSpPr>
        <p:spPr>
          <a:xfrm>
            <a:off x="232571" y="4644425"/>
            <a:ext cx="335120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OCHRONA OBIEKTÓW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MOSIR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1"/>
          <p:cNvSpPr txBox="1"/>
          <p:nvPr/>
        </p:nvSpPr>
        <p:spPr>
          <a:xfrm>
            <a:off x="5580112" y="1974952"/>
            <a:ext cx="335120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OBSŁUGA RATOWNIKÓW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MOSIR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11" title="777_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8950" y="-171025"/>
            <a:ext cx="5275848" cy="373017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1"/>
          <p:cNvSpPr txBox="1"/>
          <p:nvPr/>
        </p:nvSpPr>
        <p:spPr>
          <a:xfrm>
            <a:off x="777495" y="3124585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1"/>
          <p:cNvSpPr txBox="1"/>
          <p:nvPr/>
        </p:nvSpPr>
        <p:spPr>
          <a:xfrm>
            <a:off x="3117144" y="3124585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1"/>
          <p:cNvSpPr txBox="1"/>
          <p:nvPr/>
        </p:nvSpPr>
        <p:spPr>
          <a:xfrm>
            <a:off x="1734613" y="1744239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897 258,50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1"/>
          <p:cNvSpPr txBox="1"/>
          <p:nvPr/>
        </p:nvSpPr>
        <p:spPr>
          <a:xfrm>
            <a:off x="2911829" y="1310516"/>
            <a:ext cx="1080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1 143 600,00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 txBox="1"/>
          <p:nvPr/>
        </p:nvSpPr>
        <p:spPr>
          <a:xfrm>
            <a:off x="582620" y="1900394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803 279,38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1"/>
          <p:cNvSpPr txBox="1"/>
          <p:nvPr/>
        </p:nvSpPr>
        <p:spPr>
          <a:xfrm>
            <a:off x="1947328" y="3124574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1"/>
          <p:cNvSpPr txBox="1"/>
          <p:nvPr/>
        </p:nvSpPr>
        <p:spPr>
          <a:xfrm>
            <a:off x="4099126" y="1462916"/>
            <a:ext cx="1080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1 265 000,00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1"/>
          <p:cNvSpPr txBox="1"/>
          <p:nvPr/>
        </p:nvSpPr>
        <p:spPr>
          <a:xfrm>
            <a:off x="4286969" y="3112561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11" title="777_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33800" y="1806246"/>
            <a:ext cx="5414723" cy="3828364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1"/>
          <p:cNvSpPr txBox="1"/>
          <p:nvPr/>
        </p:nvSpPr>
        <p:spPr>
          <a:xfrm>
            <a:off x="3893705" y="5322689"/>
            <a:ext cx="79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1"/>
          <p:cNvSpPr txBox="1"/>
          <p:nvPr/>
        </p:nvSpPr>
        <p:spPr>
          <a:xfrm>
            <a:off x="4817755" y="5322701"/>
            <a:ext cx="1367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1"/>
          <p:cNvSpPr txBox="1"/>
          <p:nvPr/>
        </p:nvSpPr>
        <p:spPr>
          <a:xfrm>
            <a:off x="6317207" y="5322701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1"/>
          <p:cNvSpPr txBox="1"/>
          <p:nvPr/>
        </p:nvSpPr>
        <p:spPr>
          <a:xfrm>
            <a:off x="4916620" y="4455607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332 403,83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1"/>
          <p:cNvSpPr txBox="1"/>
          <p:nvPr/>
        </p:nvSpPr>
        <p:spPr>
          <a:xfrm>
            <a:off x="6116773" y="4268997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473 108,99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1"/>
          <p:cNvSpPr txBox="1"/>
          <p:nvPr/>
        </p:nvSpPr>
        <p:spPr>
          <a:xfrm>
            <a:off x="3718680" y="4681978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227 671,71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1"/>
          <p:cNvSpPr txBox="1"/>
          <p:nvPr/>
        </p:nvSpPr>
        <p:spPr>
          <a:xfrm>
            <a:off x="7519132" y="5322701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1"/>
          <p:cNvSpPr txBox="1"/>
          <p:nvPr/>
        </p:nvSpPr>
        <p:spPr>
          <a:xfrm>
            <a:off x="7276157" y="4346487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449 545,47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12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2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2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8388424" y="6423025"/>
            <a:ext cx="504751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12/19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2"/>
          <p:cNvSpPr txBox="1"/>
          <p:nvPr/>
        </p:nvSpPr>
        <p:spPr>
          <a:xfrm>
            <a:off x="5112657" y="1916832"/>
            <a:ext cx="44588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KOSZTY POSIŁKÓW (OBIADÓW)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DLA PODOPIECZNYCH MOPS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2"/>
          <p:cNvSpPr txBox="1"/>
          <p:nvPr/>
        </p:nvSpPr>
        <p:spPr>
          <a:xfrm>
            <a:off x="-53098" y="4326195"/>
            <a:ext cx="390501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UTRZYMANIE MIESZKAŃCÓW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 DOMACH POMOCY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SPOŁECZNEJ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6" name="Google Shape;326;p12"/>
          <p:cNvCxnSpPr/>
          <p:nvPr/>
        </p:nvCxnSpPr>
        <p:spPr>
          <a:xfrm>
            <a:off x="5727775" y="2471348"/>
            <a:ext cx="3209312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7" name="Google Shape;327;p12"/>
          <p:cNvCxnSpPr/>
          <p:nvPr/>
        </p:nvCxnSpPr>
        <p:spPr>
          <a:xfrm>
            <a:off x="393128" y="5148884"/>
            <a:ext cx="3012566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28" name="Google Shape;328;p12" title="12_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772700"/>
            <a:ext cx="5942723" cy="4201694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2"/>
          <p:cNvSpPr txBox="1"/>
          <p:nvPr/>
        </p:nvSpPr>
        <p:spPr>
          <a:xfrm>
            <a:off x="373312" y="2909090"/>
            <a:ext cx="972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2"/>
          <p:cNvSpPr txBox="1"/>
          <p:nvPr/>
        </p:nvSpPr>
        <p:spPr>
          <a:xfrm>
            <a:off x="1712207" y="2909099"/>
            <a:ext cx="9297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2"/>
          <p:cNvSpPr txBox="1"/>
          <p:nvPr/>
        </p:nvSpPr>
        <p:spPr>
          <a:xfrm>
            <a:off x="3125317" y="2909112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2"/>
          <p:cNvSpPr txBox="1"/>
          <p:nvPr/>
        </p:nvSpPr>
        <p:spPr>
          <a:xfrm>
            <a:off x="1601043" y="1736087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233 530,54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2"/>
          <p:cNvSpPr txBox="1"/>
          <p:nvPr/>
        </p:nvSpPr>
        <p:spPr>
          <a:xfrm>
            <a:off x="2912628" y="1642829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240 574,98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2"/>
          <p:cNvSpPr txBox="1"/>
          <p:nvPr/>
        </p:nvSpPr>
        <p:spPr>
          <a:xfrm>
            <a:off x="299028" y="2081142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171 071,50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2"/>
          <p:cNvSpPr txBox="1"/>
          <p:nvPr/>
        </p:nvSpPr>
        <p:spPr>
          <a:xfrm>
            <a:off x="4436067" y="2912937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2"/>
          <p:cNvSpPr txBox="1"/>
          <p:nvPr/>
        </p:nvSpPr>
        <p:spPr>
          <a:xfrm>
            <a:off x="4223378" y="1675229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239 825,00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p12" title="12_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79500" y="1777462"/>
            <a:ext cx="5457577" cy="385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12"/>
          <p:cNvSpPr txBox="1"/>
          <p:nvPr/>
        </p:nvSpPr>
        <p:spPr>
          <a:xfrm>
            <a:off x="4081448" y="5335319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2"/>
          <p:cNvSpPr txBox="1"/>
          <p:nvPr/>
        </p:nvSpPr>
        <p:spPr>
          <a:xfrm>
            <a:off x="5003936" y="5334334"/>
            <a:ext cx="1295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2"/>
          <p:cNvSpPr txBox="1"/>
          <p:nvPr/>
        </p:nvSpPr>
        <p:spPr>
          <a:xfrm>
            <a:off x="6495204" y="5334321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2"/>
          <p:cNvSpPr txBox="1"/>
          <p:nvPr/>
        </p:nvSpPr>
        <p:spPr>
          <a:xfrm>
            <a:off x="5059099" y="4305388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5 716 041,11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2"/>
          <p:cNvSpPr txBox="1"/>
          <p:nvPr/>
        </p:nvSpPr>
        <p:spPr>
          <a:xfrm>
            <a:off x="6253171" y="3946065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6 885 241,26zł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2"/>
          <p:cNvSpPr txBox="1"/>
          <p:nvPr/>
        </p:nvSpPr>
        <p:spPr>
          <a:xfrm>
            <a:off x="3851935" y="4601070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4 446 650,00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2"/>
          <p:cNvSpPr txBox="1"/>
          <p:nvPr/>
        </p:nvSpPr>
        <p:spPr>
          <a:xfrm>
            <a:off x="7712686" y="5323893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2"/>
          <p:cNvSpPr txBox="1"/>
          <p:nvPr/>
        </p:nvSpPr>
        <p:spPr>
          <a:xfrm>
            <a:off x="7470653" y="3892342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7 300 764,00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13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3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3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3"/>
          <p:cNvSpPr txBox="1"/>
          <p:nvPr/>
        </p:nvSpPr>
        <p:spPr>
          <a:xfrm>
            <a:off x="8388424" y="6423025"/>
            <a:ext cx="504751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13/19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3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3"/>
          <p:cNvSpPr txBox="1"/>
          <p:nvPr/>
        </p:nvSpPr>
        <p:spPr>
          <a:xfrm>
            <a:off x="4500563" y="1748851"/>
            <a:ext cx="44588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OGRANICZENIE NISKIEJ EMISJI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(WYMIANA PIECÓW)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8" name="Google Shape;358;p13"/>
          <p:cNvCxnSpPr/>
          <p:nvPr/>
        </p:nvCxnSpPr>
        <p:spPr>
          <a:xfrm>
            <a:off x="5125320" y="2348880"/>
            <a:ext cx="3209312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9" name="Google Shape;359;p13" title="000_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3975" y="434000"/>
            <a:ext cx="6790400" cy="480094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3"/>
          <p:cNvSpPr txBox="1"/>
          <p:nvPr/>
        </p:nvSpPr>
        <p:spPr>
          <a:xfrm>
            <a:off x="1926190" y="4637865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3"/>
          <p:cNvSpPr txBox="1"/>
          <p:nvPr/>
        </p:nvSpPr>
        <p:spPr>
          <a:xfrm>
            <a:off x="3180542" y="4634876"/>
            <a:ext cx="1269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3"/>
          <p:cNvSpPr txBox="1"/>
          <p:nvPr/>
        </p:nvSpPr>
        <p:spPr>
          <a:xfrm>
            <a:off x="4950080" y="4634882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3"/>
          <p:cNvSpPr txBox="1"/>
          <p:nvPr/>
        </p:nvSpPr>
        <p:spPr>
          <a:xfrm>
            <a:off x="3239057" y="3537275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1 442 056,00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3"/>
          <p:cNvSpPr txBox="1"/>
          <p:nvPr/>
        </p:nvSpPr>
        <p:spPr>
          <a:xfrm>
            <a:off x="4737370" y="4050534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882 000,00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3"/>
          <p:cNvSpPr txBox="1"/>
          <p:nvPr/>
        </p:nvSpPr>
        <p:spPr>
          <a:xfrm>
            <a:off x="1739178" y="3279340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2 100 000,00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3"/>
          <p:cNvSpPr txBox="1"/>
          <p:nvPr/>
        </p:nvSpPr>
        <p:spPr>
          <a:xfrm>
            <a:off x="6449605" y="4637882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3"/>
          <p:cNvSpPr txBox="1"/>
          <p:nvPr/>
        </p:nvSpPr>
        <p:spPr>
          <a:xfrm>
            <a:off x="6236895" y="4234197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449 520,93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4"/>
          <p:cNvSpPr/>
          <p:nvPr/>
        </p:nvSpPr>
        <p:spPr>
          <a:xfrm>
            <a:off x="1" y="2395489"/>
            <a:ext cx="4500562" cy="431701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p14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4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4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4"/>
          <p:cNvSpPr txBox="1"/>
          <p:nvPr/>
        </p:nvSpPr>
        <p:spPr>
          <a:xfrm>
            <a:off x="8388424" y="6423025"/>
            <a:ext cx="5047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14/19</a:t>
            </a:r>
            <a:r>
              <a:rPr lang="pl-PL" sz="900" b="1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4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14"/>
          <p:cNvSpPr/>
          <p:nvPr/>
        </p:nvSpPr>
        <p:spPr>
          <a:xfrm>
            <a:off x="1" y="1484784"/>
            <a:ext cx="5581649" cy="504057"/>
          </a:xfrm>
          <a:prstGeom prst="rect">
            <a:avLst/>
          </a:prstGeom>
          <a:solidFill>
            <a:srgbClr val="D0D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4"/>
          <p:cNvSpPr txBox="1"/>
          <p:nvPr/>
        </p:nvSpPr>
        <p:spPr>
          <a:xfrm>
            <a:off x="465624" y="1540600"/>
            <a:ext cx="8595826" cy="427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WYDATKI MAJĄTKOWE  </a:t>
            </a:r>
            <a:r>
              <a:rPr lang="pl-PL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104,20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Inwestycje drogowe  </a:t>
            </a:r>
            <a:r>
              <a:rPr lang="pl-PL"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52,82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Budowa ścieżek rowerowych (ul. Wyspiańskiego, os. Blachownia)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17,70 mln zł</a:t>
            </a:r>
            <a:endParaRPr sz="18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Budowa łącznika obwodnicy północnej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13,63 mln zł</a:t>
            </a: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 i rozbudowa ul. Dmowskiego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4,15 mln zł</a:t>
            </a: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Remont nawierzchni ul. Sucharskiego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3,17 mln zł</a:t>
            </a: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 i przebudowa ul. Kościuszki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2,53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 i przebudowa ul. Mikołaja z Koźla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2,39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15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5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5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5"/>
          <p:cNvSpPr txBox="1"/>
          <p:nvPr/>
        </p:nvSpPr>
        <p:spPr>
          <a:xfrm>
            <a:off x="8388424" y="6423025"/>
            <a:ext cx="504751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15/19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5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5"/>
          <p:cNvSpPr/>
          <p:nvPr/>
        </p:nvSpPr>
        <p:spPr>
          <a:xfrm>
            <a:off x="1" y="1084646"/>
            <a:ext cx="4368800" cy="504057"/>
          </a:xfrm>
          <a:prstGeom prst="rect">
            <a:avLst/>
          </a:prstGeom>
          <a:solidFill>
            <a:srgbClr val="D0D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5"/>
          <p:cNvSpPr txBox="1"/>
          <p:nvPr/>
        </p:nvSpPr>
        <p:spPr>
          <a:xfrm>
            <a:off x="695534" y="1163115"/>
            <a:ext cx="8517600" cy="427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POZOSTAŁE </a:t>
            </a: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51,38 mln zł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Zakup 2 autobusów elektrycznych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9,64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Budowa boiska przy PSP nr 9 - Olimpia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6,49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Budowa boiska przy szkole w Rogach - Olimpia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4,55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Adaptacja pomieszczeń w Żłobku nr 10 -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2,48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Boisko treningowe stadion Koźle -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1,77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Modernizacja gminnych lokali mieszkalnych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1,59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Modernizacja boisk w ramach „Moje Boisko Orlik 2012”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1,56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Park Kieszonkowy os. Pogorzelec -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0,83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⮚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Zakup pojazdu ratowniczego dla OSP Kłodnica - </a:t>
            </a:r>
            <a:r>
              <a:rPr lang="pl-PL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0,77 mln zł</a:t>
            </a: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g3eabca647bd_0_0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1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g3eabca647bd_0_0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1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g3eabca647bd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3eabca647bd_0_0"/>
          <p:cNvSpPr txBox="1"/>
          <p:nvPr/>
        </p:nvSpPr>
        <p:spPr>
          <a:xfrm>
            <a:off x="4500563" y="6432550"/>
            <a:ext cx="151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g3eabca647bd_0_0"/>
          <p:cNvSpPr txBox="1"/>
          <p:nvPr/>
        </p:nvSpPr>
        <p:spPr>
          <a:xfrm>
            <a:off x="8388424" y="6423025"/>
            <a:ext cx="504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16/19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3eabca647bd_0_0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g3eabca647bd_0_0"/>
          <p:cNvSpPr/>
          <p:nvPr/>
        </p:nvSpPr>
        <p:spPr>
          <a:xfrm>
            <a:off x="971228" y="1412875"/>
            <a:ext cx="4824900" cy="720600"/>
          </a:xfrm>
          <a:prstGeom prst="flowChartAlternateProcess">
            <a:avLst/>
          </a:prstGeom>
          <a:solidFill>
            <a:srgbClr val="0294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1">
                <a:solidFill>
                  <a:schemeClr val="lt1"/>
                </a:solidFill>
              </a:rPr>
              <a:t>DOCHODY I PRZYCHODY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g3eabca647bd_0_0"/>
          <p:cNvSpPr/>
          <p:nvPr/>
        </p:nvSpPr>
        <p:spPr>
          <a:xfrm>
            <a:off x="1133525" y="2291400"/>
            <a:ext cx="3684900" cy="417600"/>
          </a:xfrm>
          <a:prstGeom prst="flowChartAlternateProcess">
            <a:avLst/>
          </a:prstGeom>
          <a:solidFill>
            <a:srgbClr val="F4BE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>
                <a:solidFill>
                  <a:srgbClr val="1E4649"/>
                </a:solidFill>
              </a:rPr>
              <a:t>Dochody własne</a:t>
            </a:r>
            <a:r>
              <a:rPr lang="pl-PL" sz="1800" b="0" i="0" u="none" strike="noStrike" cap="none">
                <a:solidFill>
                  <a:srgbClr val="1E4649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1800" b="1">
                <a:solidFill>
                  <a:srgbClr val="1E4649"/>
                </a:solidFill>
              </a:rPr>
              <a:t>72,55%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g3eabca647bd_0_0"/>
          <p:cNvSpPr/>
          <p:nvPr/>
        </p:nvSpPr>
        <p:spPr>
          <a:xfrm>
            <a:off x="1133525" y="2796275"/>
            <a:ext cx="3684900" cy="417600"/>
          </a:xfrm>
          <a:prstGeom prst="flowChartAlternateProcess">
            <a:avLst/>
          </a:prstGeom>
          <a:solidFill>
            <a:srgbClr val="BE2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>
                <a:solidFill>
                  <a:schemeClr val="lt1"/>
                </a:solidFill>
              </a:rPr>
              <a:t>Dotacje</a:t>
            </a:r>
            <a:r>
              <a:rPr lang="pl-P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solidFill>
                  <a:schemeClr val="lt1"/>
                </a:solidFill>
              </a:rPr>
              <a:t>7,17%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g3eabca647bd_0_0"/>
          <p:cNvSpPr/>
          <p:nvPr/>
        </p:nvSpPr>
        <p:spPr>
          <a:xfrm>
            <a:off x="1133525" y="5141205"/>
            <a:ext cx="3684900" cy="369300"/>
          </a:xfrm>
          <a:prstGeom prst="flowChartAlternateProcess">
            <a:avLst/>
          </a:prstGeom>
          <a:solidFill>
            <a:srgbClr val="CC6B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>
                <a:solidFill>
                  <a:schemeClr val="lt1"/>
                </a:solidFill>
              </a:rPr>
              <a:t>Wolne środki</a:t>
            </a:r>
            <a:r>
              <a:rPr lang="pl-P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1800" b="1">
                <a:solidFill>
                  <a:schemeClr val="lt1"/>
                </a:solidFill>
              </a:rPr>
              <a:t>5,13%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0" name="Google Shape;410;g3eabca647bd_0_0"/>
          <p:cNvCxnSpPr>
            <a:stCxn id="406" idx="1"/>
            <a:endCxn id="407" idx="1"/>
          </p:cNvCxnSpPr>
          <p:nvPr/>
        </p:nvCxnSpPr>
        <p:spPr>
          <a:xfrm>
            <a:off x="971228" y="1773175"/>
            <a:ext cx="162300" cy="726900"/>
          </a:xfrm>
          <a:prstGeom prst="bentConnector3">
            <a:avLst>
              <a:gd name="adj1" fmla="val -14671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11" name="Google Shape;411;g3eabca647bd_0_0"/>
          <p:cNvCxnSpPr>
            <a:stCxn id="406" idx="1"/>
            <a:endCxn id="408" idx="1"/>
          </p:cNvCxnSpPr>
          <p:nvPr/>
        </p:nvCxnSpPr>
        <p:spPr>
          <a:xfrm>
            <a:off x="971228" y="1773175"/>
            <a:ext cx="162300" cy="1231800"/>
          </a:xfrm>
          <a:prstGeom prst="bentConnector3">
            <a:avLst>
              <a:gd name="adj1" fmla="val -14671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12" name="Google Shape;412;g3eabca647bd_0_0"/>
          <p:cNvCxnSpPr>
            <a:stCxn id="406" idx="1"/>
            <a:endCxn id="409" idx="1"/>
          </p:cNvCxnSpPr>
          <p:nvPr/>
        </p:nvCxnSpPr>
        <p:spPr>
          <a:xfrm>
            <a:off x="971228" y="1773175"/>
            <a:ext cx="162300" cy="3552600"/>
          </a:xfrm>
          <a:prstGeom prst="bentConnector3">
            <a:avLst>
              <a:gd name="adj1" fmla="val -14671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3" name="Google Shape;413;g3eabca647bd_0_0"/>
          <p:cNvSpPr/>
          <p:nvPr/>
        </p:nvSpPr>
        <p:spPr>
          <a:xfrm>
            <a:off x="1133525" y="3303905"/>
            <a:ext cx="3684900" cy="369300"/>
          </a:xfrm>
          <a:prstGeom prst="flowChartAlternateProcess">
            <a:avLst/>
          </a:prstGeom>
          <a:solidFill>
            <a:srgbClr val="5A42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>
                <a:solidFill>
                  <a:schemeClr val="lt1"/>
                </a:solidFill>
              </a:rPr>
              <a:t>Rezerwa</a:t>
            </a:r>
            <a:r>
              <a:rPr lang="pl-P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1800" b="1">
                <a:solidFill>
                  <a:schemeClr val="lt1"/>
                </a:solidFill>
              </a:rPr>
              <a:t>0,22%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4" name="Google Shape;414;g3eabca647bd_0_0"/>
          <p:cNvCxnSpPr>
            <a:endCxn id="413" idx="1"/>
          </p:cNvCxnSpPr>
          <p:nvPr/>
        </p:nvCxnSpPr>
        <p:spPr>
          <a:xfrm rot="-5400000" flipH="1">
            <a:off x="80375" y="2435405"/>
            <a:ext cx="1707600" cy="3987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5" name="Google Shape;415;g3eabca647bd_0_0"/>
          <p:cNvSpPr/>
          <p:nvPr/>
        </p:nvSpPr>
        <p:spPr>
          <a:xfrm>
            <a:off x="1133525" y="3763230"/>
            <a:ext cx="3684900" cy="369300"/>
          </a:xfrm>
          <a:prstGeom prst="flowChartAlternateProcess">
            <a:avLst/>
          </a:prstGeom>
          <a:solidFill>
            <a:srgbClr val="649C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>
                <a:solidFill>
                  <a:schemeClr val="lt1"/>
                </a:solidFill>
              </a:rPr>
              <a:t>Pozostałe dochody</a:t>
            </a:r>
            <a:r>
              <a:rPr lang="pl-P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solidFill>
                  <a:schemeClr val="lt1"/>
                </a:solidFill>
              </a:rPr>
              <a:t>1,33%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g3eabca647bd_0_0"/>
          <p:cNvSpPr/>
          <p:nvPr/>
        </p:nvSpPr>
        <p:spPr>
          <a:xfrm>
            <a:off x="1133525" y="4222542"/>
            <a:ext cx="3684900" cy="369300"/>
          </a:xfrm>
          <a:prstGeom prst="flowChartAlternateProcess">
            <a:avLst/>
          </a:prstGeom>
          <a:solidFill>
            <a:srgbClr val="1A6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>
                <a:solidFill>
                  <a:schemeClr val="lt1"/>
                </a:solidFill>
              </a:rPr>
              <a:t>Dochody majątkowe</a:t>
            </a:r>
            <a:r>
              <a:rPr lang="pl-P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1800" b="1">
                <a:solidFill>
                  <a:schemeClr val="lt1"/>
                </a:solidFill>
              </a:rPr>
              <a:t>9,73%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g3eabca647bd_0_0"/>
          <p:cNvSpPr/>
          <p:nvPr/>
        </p:nvSpPr>
        <p:spPr>
          <a:xfrm>
            <a:off x="1133525" y="4681867"/>
            <a:ext cx="3684900" cy="369300"/>
          </a:xfrm>
          <a:prstGeom prst="flowChartAlternateProcess">
            <a:avLst/>
          </a:prstGeom>
          <a:solidFill>
            <a:srgbClr val="B200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>
                <a:solidFill>
                  <a:schemeClr val="lt1"/>
                </a:solidFill>
              </a:rPr>
              <a:t>Pożyczka</a:t>
            </a:r>
            <a:r>
              <a:rPr lang="pl-P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1800" b="1">
                <a:solidFill>
                  <a:schemeClr val="lt1"/>
                </a:solidFill>
              </a:rPr>
              <a:t>3,87%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8" name="Google Shape;418;g3eabca647bd_0_0"/>
          <p:cNvCxnSpPr/>
          <p:nvPr/>
        </p:nvCxnSpPr>
        <p:spPr>
          <a:xfrm rot="-5400000" flipH="1">
            <a:off x="79513" y="2903455"/>
            <a:ext cx="1707600" cy="3987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19" name="Google Shape;419;g3eabca647bd_0_0"/>
          <p:cNvCxnSpPr/>
          <p:nvPr/>
        </p:nvCxnSpPr>
        <p:spPr>
          <a:xfrm rot="-5400000" flipH="1">
            <a:off x="79513" y="3363442"/>
            <a:ext cx="1707600" cy="3987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20" name="Google Shape;420;g3eabca647bd_0_0"/>
          <p:cNvCxnSpPr/>
          <p:nvPr/>
        </p:nvCxnSpPr>
        <p:spPr>
          <a:xfrm rot="-5400000" flipH="1">
            <a:off x="79500" y="3825967"/>
            <a:ext cx="1707600" cy="3987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21" name="Google Shape;421;g3eabca647bd_0_0"/>
          <p:cNvSpPr txBox="1"/>
          <p:nvPr/>
        </p:nvSpPr>
        <p:spPr>
          <a:xfrm>
            <a:off x="8243900" y="4657725"/>
            <a:ext cx="11214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1E4649"/>
                </a:solidFill>
              </a:rPr>
              <a:t> 72,55%</a:t>
            </a:r>
            <a:endParaRPr sz="2600">
              <a:solidFill>
                <a:schemeClr val="dk1"/>
              </a:solidFill>
            </a:endParaRPr>
          </a:p>
        </p:txBody>
      </p:sp>
      <p:sp>
        <p:nvSpPr>
          <p:cNvPr id="422" name="Google Shape;422;g3eabca647bd_0_0"/>
          <p:cNvSpPr txBox="1"/>
          <p:nvPr/>
        </p:nvSpPr>
        <p:spPr>
          <a:xfrm>
            <a:off x="5055225" y="3498000"/>
            <a:ext cx="11214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1E4649"/>
                </a:solidFill>
              </a:rPr>
              <a:t> 7,17%</a:t>
            </a:r>
            <a:endParaRPr sz="2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649"/>
              </a:solidFill>
            </a:endParaRPr>
          </a:p>
        </p:txBody>
      </p:sp>
      <p:sp>
        <p:nvSpPr>
          <p:cNvPr id="423" name="Google Shape;423;g3eabca647bd_0_0"/>
          <p:cNvSpPr txBox="1"/>
          <p:nvPr/>
        </p:nvSpPr>
        <p:spPr>
          <a:xfrm>
            <a:off x="5120950" y="3147975"/>
            <a:ext cx="11214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1E4649"/>
                </a:solidFill>
              </a:rPr>
              <a:t> 0,22%</a:t>
            </a:r>
            <a:endParaRPr sz="2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649"/>
              </a:solidFill>
            </a:endParaRPr>
          </a:p>
        </p:txBody>
      </p:sp>
      <p:sp>
        <p:nvSpPr>
          <p:cNvPr id="424" name="Google Shape;424;g3eabca647bd_0_0"/>
          <p:cNvSpPr txBox="1"/>
          <p:nvPr/>
        </p:nvSpPr>
        <p:spPr>
          <a:xfrm>
            <a:off x="6097250" y="2256550"/>
            <a:ext cx="11214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1E4649"/>
                </a:solidFill>
              </a:rPr>
              <a:t>3,87%</a:t>
            </a:r>
            <a:endParaRPr sz="2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649"/>
              </a:solidFill>
            </a:endParaRPr>
          </a:p>
        </p:txBody>
      </p:sp>
      <p:sp>
        <p:nvSpPr>
          <p:cNvPr id="425" name="Google Shape;425;g3eabca647bd_0_0"/>
          <p:cNvSpPr txBox="1"/>
          <p:nvPr/>
        </p:nvSpPr>
        <p:spPr>
          <a:xfrm>
            <a:off x="5545300" y="2606925"/>
            <a:ext cx="11214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1E4649"/>
                </a:solidFill>
              </a:rPr>
              <a:t>9,72%</a:t>
            </a:r>
            <a:endParaRPr sz="2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649"/>
              </a:solidFill>
            </a:endParaRPr>
          </a:p>
        </p:txBody>
      </p:sp>
      <p:sp>
        <p:nvSpPr>
          <p:cNvPr id="426" name="Google Shape;426;g3eabca647bd_0_0"/>
          <p:cNvSpPr txBox="1"/>
          <p:nvPr/>
        </p:nvSpPr>
        <p:spPr>
          <a:xfrm>
            <a:off x="5268025" y="3004975"/>
            <a:ext cx="11214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1E4649"/>
                </a:solidFill>
              </a:rPr>
              <a:t>1,33%</a:t>
            </a:r>
            <a:endParaRPr sz="2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649"/>
              </a:solidFill>
            </a:endParaRPr>
          </a:p>
        </p:txBody>
      </p:sp>
      <p:sp>
        <p:nvSpPr>
          <p:cNvPr id="427" name="Google Shape;427;g3eabca647bd_0_0"/>
          <p:cNvSpPr txBox="1"/>
          <p:nvPr/>
        </p:nvSpPr>
        <p:spPr>
          <a:xfrm>
            <a:off x="6666700" y="2133475"/>
            <a:ext cx="11214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1E4649"/>
                </a:solidFill>
              </a:rPr>
              <a:t>5,13%</a:t>
            </a:r>
            <a:endParaRPr sz="2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649"/>
              </a:solidFill>
            </a:endParaRPr>
          </a:p>
        </p:txBody>
      </p:sp>
      <p:pic>
        <p:nvPicPr>
          <p:cNvPr id="428" name="Google Shape;428;g3eabca647bd_0_0" title="Obszar roboczy 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5301" y="2265290"/>
            <a:ext cx="3147275" cy="3335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ead32c7e0e_0_76"/>
          <p:cNvSpPr txBox="1"/>
          <p:nvPr/>
        </p:nvSpPr>
        <p:spPr>
          <a:xfrm>
            <a:off x="793750" y="1509438"/>
            <a:ext cx="73095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dk1"/>
                </a:solidFill>
              </a:rPr>
              <a:t>Wskaźnik zadłużenia (% dochodów) w latach 2006-2025. Widoczny jest wzrost do 2020 r., a następnie spadek i stabilizacja.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63" name="Google Shape;463;g3ead32c7e0e_0_76"/>
          <p:cNvSpPr/>
          <p:nvPr/>
        </p:nvSpPr>
        <p:spPr>
          <a:xfrm>
            <a:off x="0" y="1091838"/>
            <a:ext cx="8268900" cy="500400"/>
          </a:xfrm>
          <a:prstGeom prst="rect">
            <a:avLst/>
          </a:prstGeom>
          <a:solidFill>
            <a:srgbClr val="D0D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g3ead32c7e0e_0_76"/>
          <p:cNvSpPr txBox="1"/>
          <p:nvPr/>
        </p:nvSpPr>
        <p:spPr>
          <a:xfrm>
            <a:off x="793750" y="1148703"/>
            <a:ext cx="73095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700" b="1">
                <a:solidFill>
                  <a:schemeClr val="dk1"/>
                </a:solidFill>
              </a:rPr>
              <a:t>Zadłużenie gminy w relacji do dochodów z trendem</a:t>
            </a:r>
            <a:endParaRPr sz="1700">
              <a:solidFill>
                <a:schemeClr val="dk1"/>
              </a:solidFill>
            </a:endParaRPr>
          </a:p>
        </p:txBody>
      </p:sp>
      <p:pic>
        <p:nvPicPr>
          <p:cNvPr id="465" name="Google Shape;465;g3ead32c7e0e_0_76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416825"/>
            <a:ext cx="8839204" cy="335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g3ead32c7e0e_0_76" descr="szara_fal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49275"/>
            <a:ext cx="9144001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g3ead32c7e0e_0_76" descr="szara_fal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732463"/>
            <a:ext cx="9144001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g3ead32c7e0e_0_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g3ead32c7e0e_0_76"/>
          <p:cNvSpPr txBox="1"/>
          <p:nvPr/>
        </p:nvSpPr>
        <p:spPr>
          <a:xfrm>
            <a:off x="4500563" y="6432550"/>
            <a:ext cx="151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g3ead32c7e0e_0_76"/>
          <p:cNvSpPr txBox="1"/>
          <p:nvPr/>
        </p:nvSpPr>
        <p:spPr>
          <a:xfrm>
            <a:off x="8388424" y="6423025"/>
            <a:ext cx="504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17/19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g3ead32c7e0e_0_76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ead32c7e0e_0_88"/>
          <p:cNvSpPr txBox="1"/>
          <p:nvPr/>
        </p:nvSpPr>
        <p:spPr>
          <a:xfrm>
            <a:off x="793750" y="1648900"/>
            <a:ext cx="80940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dk1"/>
                </a:solidFill>
              </a:rPr>
              <a:t>Porównanie poziomu zadłużenia i wydatków inwestycyjnych gminy w latach 2006-2025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78" name="Google Shape;478;g3ead32c7e0e_0_88"/>
          <p:cNvSpPr/>
          <p:nvPr/>
        </p:nvSpPr>
        <p:spPr>
          <a:xfrm>
            <a:off x="0" y="1231300"/>
            <a:ext cx="8268900" cy="500400"/>
          </a:xfrm>
          <a:prstGeom prst="rect">
            <a:avLst/>
          </a:prstGeom>
          <a:solidFill>
            <a:srgbClr val="D0D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g3ead32c7e0e_0_88"/>
          <p:cNvSpPr txBox="1"/>
          <p:nvPr/>
        </p:nvSpPr>
        <p:spPr>
          <a:xfrm>
            <a:off x="793750" y="1288166"/>
            <a:ext cx="73095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700" b="1">
                <a:solidFill>
                  <a:schemeClr val="dk1"/>
                </a:solidFill>
              </a:rPr>
              <a:t>Zadłużenie a nakłady inwestycyjne</a:t>
            </a:r>
            <a:endParaRPr sz="1700">
              <a:solidFill>
                <a:schemeClr val="dk1"/>
              </a:solidFill>
            </a:endParaRPr>
          </a:p>
        </p:txBody>
      </p:sp>
      <p:pic>
        <p:nvPicPr>
          <p:cNvPr id="480" name="Google Shape;480;g3ead32c7e0e_0_8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402600"/>
            <a:ext cx="8839204" cy="274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g3ead32c7e0e_0_88" descr="szara_fal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49275"/>
            <a:ext cx="9144001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g3ead32c7e0e_0_88" descr="szara_fal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732463"/>
            <a:ext cx="9144001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g3ead32c7e0e_0_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g3ead32c7e0e_0_88"/>
          <p:cNvSpPr txBox="1"/>
          <p:nvPr/>
        </p:nvSpPr>
        <p:spPr>
          <a:xfrm>
            <a:off x="4500563" y="6432550"/>
            <a:ext cx="151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3ead32c7e0e_0_88"/>
          <p:cNvSpPr txBox="1"/>
          <p:nvPr/>
        </p:nvSpPr>
        <p:spPr>
          <a:xfrm>
            <a:off x="8388424" y="6423025"/>
            <a:ext cx="504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18/19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g3ead32c7e0e_0_88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6"/>
          <p:cNvSpPr txBox="1"/>
          <p:nvPr/>
        </p:nvSpPr>
        <p:spPr>
          <a:xfrm>
            <a:off x="8459788" y="6381750"/>
            <a:ext cx="36036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3" name="Google Shape;493;p16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16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5" name="Google Shape;49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16"/>
          <p:cNvSpPr txBox="1"/>
          <p:nvPr/>
        </p:nvSpPr>
        <p:spPr>
          <a:xfrm>
            <a:off x="8388424" y="6423025"/>
            <a:ext cx="5047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dirty="0">
                <a:solidFill>
                  <a:srgbClr val="2D3257"/>
                </a:solidFill>
              </a:rPr>
              <a:t>19</a:t>
            </a: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/19</a:t>
            </a:r>
            <a:r>
              <a:rPr lang="pl-PL" sz="900" b="1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7" name="Google Shape;497;p16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16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6"/>
          <p:cNvSpPr txBox="1"/>
          <p:nvPr/>
        </p:nvSpPr>
        <p:spPr>
          <a:xfrm>
            <a:off x="1008044" y="2976602"/>
            <a:ext cx="712791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l-PL" sz="3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Dziękuję za uwagę.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3851919" y="254048"/>
            <a:ext cx="4896545" cy="34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2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46750"/>
            <a:ext cx="9144000" cy="433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8459788" y="6423025"/>
            <a:ext cx="43338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2/19</a:t>
            </a:r>
            <a:r>
              <a:rPr lang="pl-PL" sz="900" b="1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" name="AutoShape 81">
            <a:extLst>
              <a:ext uri="{FF2B5EF4-FFF2-40B4-BE49-F238E27FC236}">
                <a16:creationId xmlns:a16="http://schemas.microsoft.com/office/drawing/2014/main" id="{23EC77A5-964F-C05C-6B57-4E235147EF1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579269" y="1843882"/>
            <a:ext cx="863600" cy="2881313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0" name="AutoShape 82">
            <a:extLst>
              <a:ext uri="{FF2B5EF4-FFF2-40B4-BE49-F238E27FC236}">
                <a16:creationId xmlns:a16="http://schemas.microsoft.com/office/drawing/2014/main" id="{A7044FE1-141E-E831-71F0-3D2F428C2BC8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700338" y="1844675"/>
            <a:ext cx="863600" cy="287972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1" name="AutoShape 29">
            <a:extLst>
              <a:ext uri="{FF2B5EF4-FFF2-40B4-BE49-F238E27FC236}">
                <a16:creationId xmlns:a16="http://schemas.microsoft.com/office/drawing/2014/main" id="{8C1F196D-37C9-C6D0-6EE1-EA9268914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1412875"/>
            <a:ext cx="6478587" cy="1184275"/>
          </a:xfrm>
          <a:prstGeom prst="flowChartAlternateProcess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28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DOCHODY I PRZYCHODY </a:t>
            </a:r>
          </a:p>
          <a:p>
            <a:pPr algn="ctr"/>
            <a:r>
              <a:rPr lang="pl-PL" sz="28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516,78 mln zł</a:t>
            </a:r>
          </a:p>
        </p:txBody>
      </p:sp>
      <p:cxnSp>
        <p:nvCxnSpPr>
          <p:cNvPr id="12" name="AutoShape 85">
            <a:extLst>
              <a:ext uri="{FF2B5EF4-FFF2-40B4-BE49-F238E27FC236}">
                <a16:creationId xmlns:a16="http://schemas.microsoft.com/office/drawing/2014/main" id="{66407E5D-D2F7-02E9-8996-5180417CBC2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71207" y="2597844"/>
            <a:ext cx="793" cy="11191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" name="AutoShape 32">
            <a:extLst>
              <a:ext uri="{FF2B5EF4-FFF2-40B4-BE49-F238E27FC236}">
                <a16:creationId xmlns:a16="http://schemas.microsoft.com/office/drawing/2014/main" id="{2532F5CA-01FD-8B46-C0CC-C93C41F66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125" y="3716338"/>
            <a:ext cx="1727200" cy="15843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18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PRZYCHODY</a:t>
            </a:r>
          </a:p>
          <a:p>
            <a:pPr algn="ctr"/>
            <a:r>
              <a:rPr lang="pl-PL" sz="20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46,50 mln zł</a:t>
            </a:r>
          </a:p>
        </p:txBody>
      </p:sp>
      <p:sp>
        <p:nvSpPr>
          <p:cNvPr id="14" name="AutoShape 30">
            <a:extLst>
              <a:ext uri="{FF2B5EF4-FFF2-40B4-BE49-F238E27FC236}">
                <a16:creationId xmlns:a16="http://schemas.microsoft.com/office/drawing/2014/main" id="{78172DE2-C05B-591E-21C7-58E0E50E7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716338"/>
            <a:ext cx="1800225" cy="15843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18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DOCHODY </a:t>
            </a:r>
          </a:p>
          <a:p>
            <a:pPr algn="ctr"/>
            <a:r>
              <a:rPr lang="pl-PL" sz="18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BIEŻĄCE</a:t>
            </a:r>
          </a:p>
          <a:p>
            <a:pPr algn="ctr"/>
            <a:r>
              <a:rPr lang="pl-PL" sz="20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420,01 mln zł</a:t>
            </a:r>
          </a:p>
        </p:txBody>
      </p:sp>
      <p:sp>
        <p:nvSpPr>
          <p:cNvPr id="15" name="AutoShape 31">
            <a:extLst>
              <a:ext uri="{FF2B5EF4-FFF2-40B4-BE49-F238E27FC236}">
                <a16:creationId xmlns:a16="http://schemas.microsoft.com/office/drawing/2014/main" id="{466AB928-10B9-75E7-9739-D59B01D2B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3716338"/>
            <a:ext cx="1728788" cy="15843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18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DOCHODY </a:t>
            </a:r>
          </a:p>
          <a:p>
            <a:pPr algn="ctr"/>
            <a:r>
              <a:rPr lang="pl-PL" sz="18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MAJĄTKOWE</a:t>
            </a:r>
          </a:p>
          <a:p>
            <a:pPr algn="ctr"/>
            <a:r>
              <a:rPr lang="pl-PL" sz="20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50,27 mln zł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3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"/>
          <p:cNvSpPr txBox="1"/>
          <p:nvPr/>
        </p:nvSpPr>
        <p:spPr>
          <a:xfrm>
            <a:off x="3851919" y="254048"/>
            <a:ext cx="4896545" cy="320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3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4050"/>
            <a:ext cx="9144000" cy="433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8459788" y="6423025"/>
            <a:ext cx="43338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3/19</a:t>
            </a:r>
            <a:r>
              <a:rPr lang="pl-PL" sz="900" b="1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0" y="999016"/>
            <a:ext cx="5294376" cy="432049"/>
          </a:xfrm>
          <a:prstGeom prst="rect">
            <a:avLst/>
          </a:prstGeom>
          <a:solidFill>
            <a:srgbClr val="D0D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-1" y="1548792"/>
            <a:ext cx="4160521" cy="359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0" y="3001528"/>
            <a:ext cx="3401568" cy="359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-25" y="4684890"/>
            <a:ext cx="5824753" cy="359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-26" y="5098310"/>
            <a:ext cx="4160521" cy="359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667512" y="1035592"/>
            <a:ext cx="8152972" cy="446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0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DOCHODY BIEŻĄCE  </a:t>
            </a:r>
            <a:r>
              <a:rPr lang="pl-PL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420,01 mln zł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Dochody własne </a:t>
            </a:r>
            <a:r>
              <a:rPr lang="pl-PL" sz="175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374,94 mln zł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dochody własne wpływy z podatków i opłat - </a:t>
            </a:r>
            <a:r>
              <a:rPr lang="pl-PL" sz="175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333,99 mln zł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pozostałe dochody (w tym usługi świadczone przez jednostki, najem</a:t>
            </a:r>
          </a:p>
          <a:p>
            <a:pPr marL="265113" marR="0" lvl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</a:pPr>
            <a:r>
              <a:rPr lang="pl-PL" sz="1750" dirty="0">
                <a:solidFill>
                  <a:schemeClr val="dk1"/>
                </a:solidFill>
              </a:rPr>
              <a:t> </a:t>
            </a: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dzierżawa, kary i odszkodowania) - </a:t>
            </a:r>
            <a:r>
              <a:rPr lang="pl-PL" sz="175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40,95 mln zł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Dotacje </a:t>
            </a:r>
            <a:r>
              <a:rPr lang="pl-PL" sz="175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37,05 zł mln zł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rodzina (m.in. świadczenia rodzinne) - </a:t>
            </a:r>
            <a:r>
              <a:rPr lang="pl-PL" sz="175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21,72  mln zł</a:t>
            </a:r>
            <a:endParaRPr sz="17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pomoc społeczna - </a:t>
            </a:r>
            <a:r>
              <a:rPr lang="pl-PL" sz="175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10,23 mln zł</a:t>
            </a:r>
            <a:endParaRPr sz="17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pozostałe dotacje - </a:t>
            </a:r>
            <a:r>
              <a:rPr lang="pl-PL" sz="175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5,10 mln zł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lang="pl-PL" sz="1750" dirty="0">
                <a:solidFill>
                  <a:schemeClr val="dk1"/>
                </a:solidFill>
              </a:rPr>
              <a:t>Re</a:t>
            </a: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zerwa na uzupełnienie dochodów </a:t>
            </a:r>
            <a:r>
              <a:rPr lang="pl-PL" sz="175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1,14 mln zł</a:t>
            </a:r>
            <a:endParaRPr sz="14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Pozostałe dochody </a:t>
            </a:r>
            <a:r>
              <a:rPr lang="pl-PL" sz="175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6,88 mln zł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4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 txBox="1"/>
          <p:nvPr/>
        </p:nvSpPr>
        <p:spPr>
          <a:xfrm>
            <a:off x="3851919" y="254048"/>
            <a:ext cx="4896545" cy="320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4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4050"/>
            <a:ext cx="9144000" cy="433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4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8459788" y="6423025"/>
            <a:ext cx="43338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4/19</a:t>
            </a:r>
            <a:r>
              <a:rPr lang="pl-PL" sz="900" b="1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0" y="1628594"/>
            <a:ext cx="5759450" cy="504057"/>
          </a:xfrm>
          <a:prstGeom prst="rect">
            <a:avLst/>
          </a:prstGeom>
          <a:solidFill>
            <a:srgbClr val="D0D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656134" y="1693844"/>
            <a:ext cx="7992900" cy="3270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DOCHODY MAJĄTKOWE  </a:t>
            </a:r>
            <a:r>
              <a:rPr lang="pl-PL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50,27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dotacje i środki na inwestycje -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36,33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wpływy ze sprzedaży majątku -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12,59 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wpływy z tytułu przekształcenia prawa użytkowania wieczystego w prawo własności -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0,11 mln zł</a:t>
            </a:r>
            <a:endParaRPr sz="175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wpłata środków z niewykorzystanych w terminie wydatków</a:t>
            </a:r>
            <a:b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niewygasających - 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0,25 mln zł</a:t>
            </a:r>
            <a:endParaRPr sz="175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wpływy ze zwrotów niewykorzystanych dotacji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- 0,99 mln zł</a:t>
            </a:r>
            <a:endParaRPr sz="175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5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4050"/>
            <a:ext cx="9144000" cy="433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5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971228" y="1412875"/>
            <a:ext cx="4824908" cy="720725"/>
          </a:xfrm>
          <a:prstGeom prst="flowChartAlternateProcess">
            <a:avLst/>
          </a:prstGeom>
          <a:solidFill>
            <a:srgbClr val="0294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WYDATKI + ROZCHODY</a:t>
            </a:r>
            <a:r>
              <a:rPr lang="pl-P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490,26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1133525" y="2553471"/>
            <a:ext cx="3684977" cy="647700"/>
          </a:xfrm>
          <a:prstGeom prst="flowChartAlternateProcess">
            <a:avLst/>
          </a:prstGeom>
          <a:solidFill>
            <a:srgbClr val="D0D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>
                <a:solidFill>
                  <a:srgbClr val="1E4649"/>
                </a:solidFill>
                <a:latin typeface="Arial"/>
                <a:ea typeface="Arial"/>
                <a:cs typeface="Arial"/>
                <a:sym typeface="Arial"/>
              </a:rPr>
              <a:t>Wydatki bieżące  </a:t>
            </a:r>
            <a:r>
              <a:rPr lang="pl-PL" sz="1800" b="1" i="0" u="none" strike="noStrike" cap="none">
                <a:solidFill>
                  <a:srgbClr val="1E4649"/>
                </a:solidFill>
                <a:latin typeface="Arial"/>
                <a:ea typeface="Arial"/>
                <a:cs typeface="Arial"/>
                <a:sym typeface="Arial"/>
              </a:rPr>
              <a:t>373,46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1133525" y="3641300"/>
            <a:ext cx="3761700" cy="647700"/>
          </a:xfrm>
          <a:prstGeom prst="flowChartAlternateProcess">
            <a:avLst/>
          </a:prstGeom>
          <a:solidFill>
            <a:srgbClr val="A2A2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>
                <a:solidFill>
                  <a:srgbClr val="1E4649"/>
                </a:solidFill>
                <a:latin typeface="Arial"/>
                <a:ea typeface="Arial"/>
                <a:cs typeface="Arial"/>
                <a:sym typeface="Arial"/>
              </a:rPr>
              <a:t>Wydatki majątkowe </a:t>
            </a:r>
            <a:r>
              <a:rPr lang="pl-PL" sz="1800" b="1" i="0" u="none" strike="noStrike" cap="none">
                <a:solidFill>
                  <a:srgbClr val="1E4649"/>
                </a:solidFill>
                <a:latin typeface="Arial"/>
                <a:ea typeface="Arial"/>
                <a:cs typeface="Arial"/>
                <a:sym typeface="Arial"/>
              </a:rPr>
              <a:t>104,20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1133524" y="4714886"/>
            <a:ext cx="3684976" cy="649288"/>
          </a:xfrm>
          <a:prstGeom prst="flowChartAlternateProcess">
            <a:avLst/>
          </a:prstGeom>
          <a:solidFill>
            <a:srgbClr val="7373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>
                <a:solidFill>
                  <a:srgbClr val="1E4649"/>
                </a:solidFill>
                <a:latin typeface="Arial"/>
                <a:ea typeface="Arial"/>
                <a:cs typeface="Arial"/>
                <a:sym typeface="Arial"/>
              </a:rPr>
              <a:t>Rozchody  </a:t>
            </a:r>
            <a:r>
              <a:rPr lang="pl-PL" sz="1800" b="1" i="0" u="none" strike="noStrike" cap="none">
                <a:solidFill>
                  <a:srgbClr val="1E4649"/>
                </a:solidFill>
                <a:latin typeface="Arial"/>
                <a:ea typeface="Arial"/>
                <a:cs typeface="Arial"/>
                <a:sym typeface="Arial"/>
              </a:rPr>
              <a:t>12,60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" name="Google Shape;156;p5"/>
          <p:cNvGraphicFramePr/>
          <p:nvPr/>
        </p:nvGraphicFramePr>
        <p:xfrm>
          <a:off x="4427985" y="1412874"/>
          <a:ext cx="4716000" cy="51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7" name="Google Shape;157;p5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8459788" y="6423025"/>
            <a:ext cx="43338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5/19</a:t>
            </a:r>
            <a:r>
              <a:rPr lang="pl-PL" sz="900" b="1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9" name="Google Shape;159;p5"/>
          <p:cNvCxnSpPr>
            <a:stCxn id="152" idx="1"/>
            <a:endCxn id="153" idx="1"/>
          </p:cNvCxnSpPr>
          <p:nvPr/>
        </p:nvCxnSpPr>
        <p:spPr>
          <a:xfrm>
            <a:off x="971228" y="1773238"/>
            <a:ext cx="162300" cy="1104000"/>
          </a:xfrm>
          <a:prstGeom prst="bentConnector3">
            <a:avLst>
              <a:gd name="adj1" fmla="val -14085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0" name="Google Shape;160;p5"/>
          <p:cNvCxnSpPr>
            <a:stCxn id="152" idx="1"/>
            <a:endCxn id="154" idx="1"/>
          </p:cNvCxnSpPr>
          <p:nvPr/>
        </p:nvCxnSpPr>
        <p:spPr>
          <a:xfrm>
            <a:off x="971228" y="1773238"/>
            <a:ext cx="162300" cy="2191800"/>
          </a:xfrm>
          <a:prstGeom prst="bentConnector3">
            <a:avLst>
              <a:gd name="adj1" fmla="val -14671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1" name="Google Shape;161;p5"/>
          <p:cNvCxnSpPr>
            <a:stCxn id="152" idx="1"/>
            <a:endCxn id="155" idx="1"/>
          </p:cNvCxnSpPr>
          <p:nvPr/>
        </p:nvCxnSpPr>
        <p:spPr>
          <a:xfrm>
            <a:off x="971228" y="1773238"/>
            <a:ext cx="162300" cy="3266400"/>
          </a:xfrm>
          <a:prstGeom prst="bentConnector3">
            <a:avLst>
              <a:gd name="adj1" fmla="val -14085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/>
          <p:nvPr/>
        </p:nvSpPr>
        <p:spPr>
          <a:xfrm>
            <a:off x="1" y="1196751"/>
            <a:ext cx="5292079" cy="504057"/>
          </a:xfrm>
          <a:prstGeom prst="rect">
            <a:avLst/>
          </a:prstGeom>
          <a:solidFill>
            <a:srgbClr val="D0D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E46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6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6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6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 txBox="1"/>
          <p:nvPr/>
        </p:nvSpPr>
        <p:spPr>
          <a:xfrm>
            <a:off x="8459788" y="6423025"/>
            <a:ext cx="43338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6/19</a:t>
            </a:r>
            <a:r>
              <a:rPr lang="pl-PL" sz="900" b="1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 txBox="1"/>
          <p:nvPr/>
        </p:nvSpPr>
        <p:spPr>
          <a:xfrm>
            <a:off x="681534" y="1268760"/>
            <a:ext cx="8424900" cy="42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WYDATKI BIEŻĄCE  </a:t>
            </a:r>
            <a:r>
              <a:rPr lang="pl-PL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373,46 mln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oświata (m.in. wynagrodzenia nauczycieli, utrzymanie szkół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i przedszkoli) –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156,44 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rodzina (m.in. świadczenia, utrzymanie żłobków) –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34,99 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pomoc społeczna (m.in. zasiłki MOPS, Promyczek) –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37,76 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remonty dróg –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6,55 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ochrona zdrowia –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2,53 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dotacje dla gminnych jednostek kultury (MOK, MBP, Muzeum) –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10,35</a:t>
            </a: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wydatki MOSiR -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18,82 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Noto Sans Symbols"/>
              <a:buChar char="⮚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inne - </a:t>
            </a:r>
            <a:r>
              <a:rPr lang="pl-PL" sz="175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106,02 mln zł</a:t>
            </a:r>
            <a:endParaRPr sz="17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7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7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8459788" y="6423025"/>
            <a:ext cx="43338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7/19</a:t>
            </a:r>
            <a:r>
              <a:rPr lang="pl-PL" sz="900" b="1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6049870" y="2032063"/>
            <a:ext cx="244827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WYNAGRODZENIA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6" name="Google Shape;186;p7"/>
          <p:cNvCxnSpPr/>
          <p:nvPr/>
        </p:nvCxnSpPr>
        <p:spPr>
          <a:xfrm>
            <a:off x="6349334" y="2348880"/>
            <a:ext cx="1872208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7" name="Google Shape;187;p7"/>
          <p:cNvSpPr txBox="1"/>
          <p:nvPr/>
        </p:nvSpPr>
        <p:spPr>
          <a:xfrm>
            <a:off x="794194" y="2966670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7"/>
          <p:cNvSpPr txBox="1"/>
          <p:nvPr/>
        </p:nvSpPr>
        <p:spPr>
          <a:xfrm>
            <a:off x="1666417" y="2966670"/>
            <a:ext cx="1367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 txBox="1"/>
          <p:nvPr/>
        </p:nvSpPr>
        <p:spPr>
          <a:xfrm>
            <a:off x="3135661" y="2973814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557908" y="2159324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132 856 500,47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1747392" y="2039255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149 154 404,63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2909492" y="1774208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180 945 837,80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7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1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7"/>
          <p:cNvSpPr txBox="1"/>
          <p:nvPr/>
        </p:nvSpPr>
        <p:spPr>
          <a:xfrm>
            <a:off x="619497" y="4528318"/>
            <a:ext cx="244827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WYDATKI NA OŚWIATĘ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5" name="Google Shape;195;p7"/>
          <p:cNvCxnSpPr/>
          <p:nvPr/>
        </p:nvCxnSpPr>
        <p:spPr>
          <a:xfrm>
            <a:off x="683568" y="4861752"/>
            <a:ext cx="2304256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6" name="Google Shape;196;p7" title="Untitled_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803" y="1594216"/>
            <a:ext cx="5286559" cy="3737762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7"/>
          <p:cNvSpPr txBox="1"/>
          <p:nvPr/>
        </p:nvSpPr>
        <p:spPr>
          <a:xfrm>
            <a:off x="4101359" y="1566899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200 108 668,74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"/>
          <p:cNvSpPr txBox="1"/>
          <p:nvPr/>
        </p:nvSpPr>
        <p:spPr>
          <a:xfrm>
            <a:off x="4328301" y="2966991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7"/>
          <p:cNvSpPr txBox="1"/>
          <p:nvPr/>
        </p:nvSpPr>
        <p:spPr>
          <a:xfrm>
            <a:off x="5071670" y="4269110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112 478 229,22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"/>
          <p:cNvSpPr txBox="1"/>
          <p:nvPr/>
        </p:nvSpPr>
        <p:spPr>
          <a:xfrm>
            <a:off x="6177110" y="3937633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140 105 052,08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7"/>
          <p:cNvSpPr txBox="1"/>
          <p:nvPr/>
        </p:nvSpPr>
        <p:spPr>
          <a:xfrm>
            <a:off x="4157469" y="5150787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7"/>
          <p:cNvSpPr txBox="1"/>
          <p:nvPr/>
        </p:nvSpPr>
        <p:spPr>
          <a:xfrm>
            <a:off x="6400270" y="5150787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7"/>
          <p:cNvSpPr txBox="1"/>
          <p:nvPr/>
        </p:nvSpPr>
        <p:spPr>
          <a:xfrm>
            <a:off x="3950452" y="4393153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99 974 041,48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"/>
          <p:cNvSpPr txBox="1"/>
          <p:nvPr/>
        </p:nvSpPr>
        <p:spPr>
          <a:xfrm>
            <a:off x="4955279" y="5158879"/>
            <a:ext cx="1367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7"/>
          <p:cNvSpPr txBox="1"/>
          <p:nvPr/>
        </p:nvSpPr>
        <p:spPr>
          <a:xfrm>
            <a:off x="7319966" y="3828633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156 445 939,83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"/>
          <p:cNvSpPr txBox="1"/>
          <p:nvPr/>
        </p:nvSpPr>
        <p:spPr>
          <a:xfrm>
            <a:off x="7551720" y="5158887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199;p7" title="Untitled_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68194" y="3900255"/>
            <a:ext cx="5080269" cy="3591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9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9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9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9"/>
          <p:cNvSpPr txBox="1"/>
          <p:nvPr/>
        </p:nvSpPr>
        <p:spPr>
          <a:xfrm>
            <a:off x="8459788" y="6423025"/>
            <a:ext cx="43338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8/19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9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9"/>
          <p:cNvSpPr txBox="1"/>
          <p:nvPr/>
        </p:nvSpPr>
        <p:spPr>
          <a:xfrm>
            <a:off x="6070153" y="1781738"/>
            <a:ext cx="2372685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ENERGIA</a:t>
            </a:r>
            <a:endParaRPr sz="16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-PL" sz="12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(prąd, woda, ogrzewanie)</a:t>
            </a:r>
            <a:endParaRPr sz="12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p29"/>
          <p:cNvCxnSpPr/>
          <p:nvPr/>
        </p:nvCxnSpPr>
        <p:spPr>
          <a:xfrm>
            <a:off x="6349219" y="2329830"/>
            <a:ext cx="1804181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1" name="Google Shape;221;p29"/>
          <p:cNvSpPr txBox="1"/>
          <p:nvPr/>
        </p:nvSpPr>
        <p:spPr>
          <a:xfrm>
            <a:off x="306642" y="4479634"/>
            <a:ext cx="286542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OCZYSZCZANIE MIASTA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2" name="Google Shape;222;p29"/>
          <p:cNvCxnSpPr/>
          <p:nvPr/>
        </p:nvCxnSpPr>
        <p:spPr>
          <a:xfrm>
            <a:off x="471453" y="4818188"/>
            <a:ext cx="2520280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3" name="Google Shape;223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453" y="1564762"/>
            <a:ext cx="5286663" cy="1217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91687" y="4195253"/>
            <a:ext cx="5225288" cy="1080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9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49275"/>
            <a:ext cx="91440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9" descr="szara_fal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2463"/>
            <a:ext cx="91440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938" y="6180138"/>
            <a:ext cx="1519237" cy="41751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9"/>
          <p:cNvSpPr txBox="1"/>
          <p:nvPr/>
        </p:nvSpPr>
        <p:spPr>
          <a:xfrm>
            <a:off x="4500563" y="6432550"/>
            <a:ext cx="1519237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1" i="0" u="none" strike="noStrike" cap="none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www.kedzierzynkozle.pl	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9"/>
          <p:cNvSpPr txBox="1"/>
          <p:nvPr/>
        </p:nvSpPr>
        <p:spPr>
          <a:xfrm>
            <a:off x="8459788" y="6423025"/>
            <a:ext cx="43338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 dirty="0">
                <a:solidFill>
                  <a:srgbClr val="2D3257"/>
                </a:solidFill>
                <a:latin typeface="Arial"/>
                <a:ea typeface="Arial"/>
                <a:cs typeface="Arial"/>
                <a:sym typeface="Arial"/>
              </a:rPr>
              <a:t>9/19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9"/>
          <p:cNvSpPr txBox="1"/>
          <p:nvPr/>
        </p:nvSpPr>
        <p:spPr>
          <a:xfrm>
            <a:off x="3851919" y="254048"/>
            <a:ext cx="489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l-PL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WYKONANIE BUDŻETU MIASTA KĘDZIERZYN-KOŹLE ZA ROK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9"/>
          <p:cNvSpPr txBox="1"/>
          <p:nvPr/>
        </p:nvSpPr>
        <p:spPr>
          <a:xfrm>
            <a:off x="5652120" y="1794302"/>
            <a:ext cx="335120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ZIMOWE UTRZYMANIE DRÓG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7" name="Google Shape;237;p9"/>
          <p:cNvCxnSpPr/>
          <p:nvPr/>
        </p:nvCxnSpPr>
        <p:spPr>
          <a:xfrm>
            <a:off x="5794650" y="2132856"/>
            <a:ext cx="3024336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8" name="Google Shape;238;p9"/>
          <p:cNvSpPr txBox="1"/>
          <p:nvPr/>
        </p:nvSpPr>
        <p:spPr>
          <a:xfrm>
            <a:off x="196261" y="4428401"/>
            <a:ext cx="379967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UTRZYMANIE DRZEW I KRZEWÓW W PASACH DROGOWYCH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9" name="Google Shape;239;p9"/>
          <p:cNvCxnSpPr/>
          <p:nvPr/>
        </p:nvCxnSpPr>
        <p:spPr>
          <a:xfrm>
            <a:off x="359502" y="5004465"/>
            <a:ext cx="3481877" cy="0"/>
          </a:xfrm>
          <a:prstGeom prst="straightConnector1">
            <a:avLst/>
          </a:prstGeom>
          <a:noFill/>
          <a:ln w="25400" cap="flat" cmpd="sng">
            <a:solidFill>
              <a:srgbClr val="02941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0" name="Google Shape;240;p9" title="444_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8694" y="1066894"/>
            <a:ext cx="5506949" cy="3893589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9"/>
          <p:cNvSpPr txBox="1"/>
          <p:nvPr/>
        </p:nvSpPr>
        <p:spPr>
          <a:xfrm>
            <a:off x="684985" y="2461533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9"/>
          <p:cNvSpPr txBox="1"/>
          <p:nvPr/>
        </p:nvSpPr>
        <p:spPr>
          <a:xfrm>
            <a:off x="1637163" y="2458484"/>
            <a:ext cx="1367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9"/>
          <p:cNvSpPr txBox="1"/>
          <p:nvPr/>
        </p:nvSpPr>
        <p:spPr>
          <a:xfrm>
            <a:off x="3140866" y="2458851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9"/>
          <p:cNvSpPr txBox="1"/>
          <p:nvPr/>
        </p:nvSpPr>
        <p:spPr>
          <a:xfrm>
            <a:off x="1748162" y="1234914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1 028 151,72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9"/>
          <p:cNvSpPr txBox="1"/>
          <p:nvPr/>
        </p:nvSpPr>
        <p:spPr>
          <a:xfrm>
            <a:off x="2920134" y="1413302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887 000,00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9"/>
          <p:cNvSpPr txBox="1"/>
          <p:nvPr/>
        </p:nvSpPr>
        <p:spPr>
          <a:xfrm>
            <a:off x="519834" y="1674910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620 189,99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 txBox="1"/>
          <p:nvPr/>
        </p:nvSpPr>
        <p:spPr>
          <a:xfrm>
            <a:off x="4395997" y="2461520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9"/>
          <p:cNvSpPr txBox="1"/>
          <p:nvPr/>
        </p:nvSpPr>
        <p:spPr>
          <a:xfrm>
            <a:off x="4183809" y="1598697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680 748,60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9"/>
          <p:cNvSpPr txBox="1"/>
          <p:nvPr/>
        </p:nvSpPr>
        <p:spPr>
          <a:xfrm>
            <a:off x="4373944" y="5227296"/>
            <a:ext cx="726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9"/>
          <p:cNvSpPr txBox="1"/>
          <p:nvPr/>
        </p:nvSpPr>
        <p:spPr>
          <a:xfrm>
            <a:off x="5476146" y="5235079"/>
            <a:ext cx="907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"/>
          <p:cNvSpPr txBox="1"/>
          <p:nvPr/>
        </p:nvSpPr>
        <p:spPr>
          <a:xfrm>
            <a:off x="6581946" y="5235079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"/>
          <p:cNvSpPr txBox="1"/>
          <p:nvPr/>
        </p:nvSpPr>
        <p:spPr>
          <a:xfrm>
            <a:off x="5382832" y="4176287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159 954,23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 txBox="1"/>
          <p:nvPr/>
        </p:nvSpPr>
        <p:spPr>
          <a:xfrm>
            <a:off x="6562444" y="3798580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216 000,00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9"/>
          <p:cNvSpPr txBox="1"/>
          <p:nvPr/>
        </p:nvSpPr>
        <p:spPr>
          <a:xfrm>
            <a:off x="4183812" y="4557390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88 744,60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9"/>
          <p:cNvSpPr txBox="1"/>
          <p:nvPr/>
        </p:nvSpPr>
        <p:spPr>
          <a:xfrm>
            <a:off x="7733944" y="4119283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165 533,59 zł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 txBox="1"/>
          <p:nvPr/>
        </p:nvSpPr>
        <p:spPr>
          <a:xfrm>
            <a:off x="7774767" y="5217389"/>
            <a:ext cx="115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l-PL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249;p9" title="444_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41375" y="3936066"/>
            <a:ext cx="5395451" cy="3814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zentacja1">
  <a:themeElements>
    <a:clrScheme name="Prezentacja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1087</Words>
  <Application>Microsoft Office PowerPoint</Application>
  <PresentationFormat>Pokaz na ekranie (4:3)</PresentationFormat>
  <Paragraphs>266</Paragraphs>
  <Slides>19</Slides>
  <Notes>19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3" baseType="lpstr">
      <vt:lpstr>Arial</vt:lpstr>
      <vt:lpstr>Calibri</vt:lpstr>
      <vt:lpstr>Noto Sans Symbols</vt:lpstr>
      <vt:lpstr>Prezentacja1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TG</dc:creator>
  <cp:lastModifiedBy>Joanna Hariasz</cp:lastModifiedBy>
  <cp:revision>3</cp:revision>
  <dcterms:created xsi:type="dcterms:W3CDTF">2015-09-14T10:16:22Z</dcterms:created>
  <dcterms:modified xsi:type="dcterms:W3CDTF">2026-06-18T10:36:46Z</dcterms:modified>
</cp:coreProperties>
</file>